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91" r:id="rId2"/>
    <p:sldId id="289" r:id="rId3"/>
    <p:sldId id="290" r:id="rId4"/>
    <p:sldId id="256" r:id="rId5"/>
    <p:sldId id="257" r:id="rId6"/>
    <p:sldId id="258" r:id="rId7"/>
    <p:sldId id="287" r:id="rId8"/>
    <p:sldId id="260" r:id="rId9"/>
    <p:sldId id="261" r:id="rId10"/>
    <p:sldId id="262" r:id="rId11"/>
    <p:sldId id="28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5" r:id="rId34"/>
    <p:sldId id="286" r:id="rId35"/>
    <p:sldId id="283"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oCCBCvUfttYbSpi4aQW6ePEAm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9E83D7-F6A5-4062-8567-52354A34A71D}">
  <a:tblStyle styleId="{029E83D7-F6A5-4062-8567-52354A34A71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a:tcStyle>
        <a:tcBdr/>
        <a:fill>
          <a:solidFill>
            <a:srgbClr val="CDD8FB"/>
          </a:solidFill>
        </a:fill>
      </a:tcStyle>
    </a:band1H>
    <a:band2H>
      <a:tcTxStyle/>
      <a:tcStyle>
        <a:tcBdr/>
      </a:tcStyle>
    </a:band2H>
    <a:band1V>
      <a:tcTxStyle/>
      <a:tcStyle>
        <a:tcBdr/>
        <a:fill>
          <a:solidFill>
            <a:srgbClr val="CDD8F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than Pasha" userId="9daeb1420909b32c" providerId="LiveId" clId="{A34997A3-0F4C-4CFA-A0EB-1FB6423A2F5B}"/>
    <pc:docChg chg="modSld">
      <pc:chgData name="Sulthan Pasha" userId="9daeb1420909b32c" providerId="LiveId" clId="{A34997A3-0F4C-4CFA-A0EB-1FB6423A2F5B}" dt="2023-07-08T00:36:34.720" v="1" actId="1036"/>
      <pc:docMkLst>
        <pc:docMk/>
      </pc:docMkLst>
      <pc:sldChg chg="modSp mod">
        <pc:chgData name="Sulthan Pasha" userId="9daeb1420909b32c" providerId="LiveId" clId="{A34997A3-0F4C-4CFA-A0EB-1FB6423A2F5B}" dt="2023-07-08T00:36:34.720" v="1" actId="1036"/>
        <pc:sldMkLst>
          <pc:docMk/>
          <pc:sldMk cId="0" sldId="275"/>
        </pc:sldMkLst>
        <pc:spChg chg="mod">
          <ac:chgData name="Sulthan Pasha" userId="9daeb1420909b32c" providerId="LiveId" clId="{A34997A3-0F4C-4CFA-A0EB-1FB6423A2F5B}" dt="2023-07-08T00:36:34.720" v="1" actId="1036"/>
          <ac:spMkLst>
            <pc:docMk/>
            <pc:sldMk cId="0" sldId="275"/>
            <ac:spMk id="227" creationId="{00000000-0000-0000-0000-000000000000}"/>
          </ac:spMkLst>
        </pc:spChg>
      </pc:sldChg>
      <pc:sldChg chg="addSp modSp mod">
        <pc:chgData name="Sulthan Pasha" userId="9daeb1420909b32c" providerId="LiveId" clId="{A34997A3-0F4C-4CFA-A0EB-1FB6423A2F5B}" dt="2023-07-07T17:26:06.818" v="0" actId="27309"/>
        <pc:sldMkLst>
          <pc:docMk/>
          <pc:sldMk cId="2584133176" sldId="291"/>
        </pc:sldMkLst>
        <pc:graphicFrameChg chg="add modGraphic">
          <ac:chgData name="Sulthan Pasha" userId="9daeb1420909b32c" providerId="LiveId" clId="{A34997A3-0F4C-4CFA-A0EB-1FB6423A2F5B}" dt="2023-07-07T17:26:06.818" v="0" actId="27309"/>
          <ac:graphicFrameMkLst>
            <pc:docMk/>
            <pc:sldMk cId="2584133176" sldId="291"/>
            <ac:graphicFrameMk id="5" creationId="{7939095F-1446-5B10-08BC-2037B85D21D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3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3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6" name="Google Shape;46;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2" name="Google Shape;22;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 name="Google Shape;29;p3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3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3" name="Google Shape;3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3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7" name="Google Shape;37;p3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3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9" name="Google Shape;3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3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2" name="Google Shape;42;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hyperlink" Target="mailto:supreethatha-bt@dayanandasagar.edu"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7D67A-47DA-4CDB-16CF-947E6DAC4DC7}"/>
              </a:ext>
            </a:extLst>
          </p:cNvPr>
          <p:cNvPicPr>
            <a:picLocks noChangeAspect="1"/>
          </p:cNvPicPr>
          <p:nvPr/>
        </p:nvPicPr>
        <p:blipFill>
          <a:blip r:embed="rId2"/>
          <a:stretch>
            <a:fillRect/>
          </a:stretch>
        </p:blipFill>
        <p:spPr>
          <a:xfrm>
            <a:off x="99237" y="428625"/>
            <a:ext cx="3097619" cy="4286250"/>
          </a:xfrm>
          <a:prstGeom prst="rect">
            <a:avLst/>
          </a:prstGeom>
        </p:spPr>
      </p:pic>
      <p:pic>
        <p:nvPicPr>
          <p:cNvPr id="4" name="Picture 3">
            <a:extLst>
              <a:ext uri="{FF2B5EF4-FFF2-40B4-BE49-F238E27FC236}">
                <a16:creationId xmlns:a16="http://schemas.microsoft.com/office/drawing/2014/main" id="{6F0A6735-A629-17A1-B37C-DBACF3C37CC0}"/>
              </a:ext>
            </a:extLst>
          </p:cNvPr>
          <p:cNvPicPr>
            <a:picLocks noChangeAspect="1"/>
          </p:cNvPicPr>
          <p:nvPr/>
        </p:nvPicPr>
        <p:blipFill>
          <a:blip r:embed="rId3"/>
          <a:stretch>
            <a:fillRect/>
          </a:stretch>
        </p:blipFill>
        <p:spPr>
          <a:xfrm>
            <a:off x="2941675" y="428624"/>
            <a:ext cx="5486022" cy="4419823"/>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939095F-1446-5B10-08BC-2037B85D21DC}"/>
                  </a:ext>
                </a:extLst>
              </p:cNvPr>
              <p:cNvGraphicFramePr>
                <a:graphicFrameLocks noChangeAspect="1"/>
              </p:cNvGraphicFramePr>
              <p:nvPr>
                <p:extLst>
                  <p:ext uri="{D42A27DB-BD31-4B8C-83A1-F6EECF244321}">
                    <p14:modId xmlns:p14="http://schemas.microsoft.com/office/powerpoint/2010/main" val="1714498450"/>
                  </p:ext>
                </p:extLst>
              </p:nvPr>
            </p:nvGraphicFramePr>
            <p:xfrm>
              <a:off x="81643" y="2655434"/>
              <a:ext cx="2286000" cy="1285875"/>
            </p:xfrm>
            <a:graphic>
              <a:graphicData uri="http://schemas.microsoft.com/office/powerpoint/2016/slidezoom">
                <pslz:sldZm>
                  <pslz:sldZmObj sldId="290" cId="3489676977">
                    <pslz:zmPr id="{003F5B62-AD69-493E-B3E7-F5E811959443}" returnToParent="0" transitionDur="100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7939095F-1446-5B10-08BC-2037B85D21DC}"/>
                  </a:ext>
                </a:extLst>
              </p:cNvPr>
              <p:cNvPicPr>
                <a:picLocks noGrp="1" noRot="1" noChangeAspect="1" noMove="1" noResize="1" noEditPoints="1" noAdjustHandles="1" noChangeArrowheads="1" noChangeShapeType="1"/>
              </p:cNvPicPr>
              <p:nvPr/>
            </p:nvPicPr>
            <p:blipFill>
              <a:blip r:embed="rId5"/>
              <a:stretch>
                <a:fillRect/>
              </a:stretch>
            </p:blipFill>
            <p:spPr>
              <a:xfrm>
                <a:off x="81643" y="2655434"/>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258413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7"/>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08" name="Google Shape;108;p7"/>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09" name="Google Shape;109;p7"/>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10" name="Google Shape;110;p7"/>
          <p:cNvSpPr txBox="1"/>
          <p:nvPr/>
        </p:nvSpPr>
        <p:spPr>
          <a:xfrm>
            <a:off x="378372" y="1282260"/>
            <a:ext cx="4666593" cy="355481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5:</a:t>
            </a:r>
            <a:r>
              <a:rPr lang="en-US" sz="1500" b="0" i="0" u="none" strike="noStrike" cap="none" dirty="0">
                <a:solidFill>
                  <a:srgbClr val="000000"/>
                </a:solidFill>
                <a:latin typeface="Cambria"/>
                <a:ea typeface="Cambria"/>
                <a:cs typeface="Cambria"/>
                <a:sym typeface="Cambria"/>
              </a:rPr>
              <a:t> Once the pupil determines how much light it will let inside your eye, the job passes to the lens. The lens factors in the amount of light the pupil lets in, and figures out how far away you are from the object that the light is reflecting off of, or the object you’re trying to see. From there, the lens focuses </a:t>
            </a:r>
            <a:r>
              <a:rPr lang="en-US" sz="1500" dirty="0">
                <a:latin typeface="Cambria"/>
                <a:ea typeface="Cambria"/>
                <a:cs typeface="Cambria"/>
                <a:sym typeface="Cambria"/>
              </a:rPr>
              <a:t>the</a:t>
            </a:r>
            <a:r>
              <a:rPr lang="en-US" sz="1500" b="0" i="0" u="none" strike="noStrike" cap="none" dirty="0">
                <a:solidFill>
                  <a:srgbClr val="000000"/>
                </a:solidFill>
                <a:latin typeface="Cambria"/>
                <a:ea typeface="Cambria"/>
                <a:cs typeface="Cambria"/>
                <a:sym typeface="Cambria"/>
              </a:rPr>
              <a:t> image into an accurate view of what you’re looking at. </a:t>
            </a:r>
          </a:p>
          <a:p>
            <a:pPr marL="0" marR="0" lvl="0" indent="0" algn="just" rtl="0">
              <a:lnSpc>
                <a:spcPct val="100000"/>
              </a:lnSpc>
              <a:spcBef>
                <a:spcPts val="0"/>
              </a:spcBef>
              <a:spcAft>
                <a:spcPts val="0"/>
              </a:spcAft>
              <a:buNone/>
            </a:pPr>
            <a:r>
              <a:rPr lang="en-US" sz="1500" b="0" i="0" u="none" strike="noStrike" cap="none" dirty="0">
                <a:solidFill>
                  <a:srgbClr val="000000"/>
                </a:solidFill>
                <a:latin typeface="Cambria"/>
                <a:ea typeface="Cambria"/>
                <a:cs typeface="Cambria"/>
                <a:sym typeface="Cambria"/>
              </a:rPr>
              <a:t>Part of this process is controlled by muscles in the lens called ciliary muscles, which expand and contract to pull on the lens and allow it to focus properly.</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6:</a:t>
            </a:r>
            <a:r>
              <a:rPr lang="en-US" sz="1500" b="0" i="0" u="none" strike="noStrike" cap="none" dirty="0">
                <a:solidFill>
                  <a:srgbClr val="000000"/>
                </a:solidFill>
                <a:latin typeface="Cambria"/>
                <a:ea typeface="Cambria"/>
                <a:cs typeface="Cambria"/>
                <a:sym typeface="Cambria"/>
              </a:rPr>
              <a:t> As light reaches the center of the eye passes through another layer of moisture, called the vitreous, or vitreous humor. Then, it reaches the final stop in the process: The Retina.</a:t>
            </a:r>
            <a:endParaRPr sz="1500" b="0" i="0" u="none" strike="noStrike" cap="none" dirty="0">
              <a:solidFill>
                <a:srgbClr val="000000"/>
              </a:solidFill>
              <a:latin typeface="Cambria"/>
              <a:ea typeface="Cambria"/>
              <a:cs typeface="Cambria"/>
              <a:sym typeface="Cambria"/>
            </a:endParaRPr>
          </a:p>
        </p:txBody>
      </p:sp>
      <p:pic>
        <p:nvPicPr>
          <p:cNvPr id="111" name="Google Shape;111;p7" descr="C:\Users\HP\OneDrive\Desktop\6.png"/>
          <p:cNvPicPr preferRelativeResize="0"/>
          <p:nvPr/>
        </p:nvPicPr>
        <p:blipFill rotWithShape="1">
          <a:blip r:embed="rId5">
            <a:alphaModFix/>
          </a:blip>
          <a:srcRect l="3056" t="3607" r="5132"/>
          <a:stretch/>
        </p:blipFill>
        <p:spPr>
          <a:xfrm>
            <a:off x="5381297" y="1860330"/>
            <a:ext cx="3384331" cy="2286164"/>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E5E35-DAD8-D63A-BB34-01624B1E0A86}"/>
              </a:ext>
            </a:extLst>
          </p:cNvPr>
          <p:cNvPicPr>
            <a:picLocks noChangeAspect="1"/>
          </p:cNvPicPr>
          <p:nvPr/>
        </p:nvPicPr>
        <p:blipFill>
          <a:blip r:embed="rId2"/>
          <a:stretch>
            <a:fillRect/>
          </a:stretch>
        </p:blipFill>
        <p:spPr>
          <a:xfrm>
            <a:off x="184299" y="428625"/>
            <a:ext cx="4501116" cy="4286250"/>
          </a:xfrm>
          <a:prstGeom prst="rect">
            <a:avLst/>
          </a:prstGeom>
        </p:spPr>
      </p:pic>
      <p:pic>
        <p:nvPicPr>
          <p:cNvPr id="3" name="Picture 2">
            <a:extLst>
              <a:ext uri="{FF2B5EF4-FFF2-40B4-BE49-F238E27FC236}">
                <a16:creationId xmlns:a16="http://schemas.microsoft.com/office/drawing/2014/main" id="{D08608FE-0F61-E9B9-24C9-C6A77EF79EB7}"/>
              </a:ext>
            </a:extLst>
          </p:cNvPr>
          <p:cNvPicPr>
            <a:picLocks noChangeAspect="1"/>
          </p:cNvPicPr>
          <p:nvPr/>
        </p:nvPicPr>
        <p:blipFill>
          <a:blip r:embed="rId3"/>
          <a:stretch>
            <a:fillRect/>
          </a:stretch>
        </p:blipFill>
        <p:spPr>
          <a:xfrm>
            <a:off x="4685416" y="701749"/>
            <a:ext cx="4274286" cy="3834810"/>
          </a:xfrm>
          <a:prstGeom prst="rect">
            <a:avLst/>
          </a:prstGeom>
        </p:spPr>
      </p:pic>
    </p:spTree>
    <p:extLst>
      <p:ext uri="{BB962C8B-B14F-4D97-AF65-F5344CB8AC3E}">
        <p14:creationId xmlns:p14="http://schemas.microsoft.com/office/powerpoint/2010/main" val="137793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8"/>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17" name="Google Shape;117;p8"/>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18" name="Google Shape;118;p8"/>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19" name="Google Shape;119;p8"/>
          <p:cNvSpPr txBox="1"/>
          <p:nvPr/>
        </p:nvSpPr>
        <p:spPr>
          <a:xfrm>
            <a:off x="357351" y="1345324"/>
            <a:ext cx="4887311" cy="34932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50" b="0" i="0" u="none" strike="noStrike" cap="none" dirty="0">
                <a:solidFill>
                  <a:srgbClr val="000000"/>
                </a:solidFill>
                <a:latin typeface="Cambria"/>
                <a:ea typeface="Cambria"/>
                <a:cs typeface="Cambria"/>
                <a:sym typeface="Cambria"/>
              </a:rPr>
              <a:t>The retina is the back of the eye. If the lens in your eye is most like a camera, the retina is most like its film – this is where the final product is projected. The retina has several parts:</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350" b="1" i="0" u="none" strike="noStrike" cap="none" dirty="0">
                <a:solidFill>
                  <a:srgbClr val="000000"/>
                </a:solidFill>
                <a:latin typeface="Cambria"/>
                <a:ea typeface="Cambria"/>
                <a:cs typeface="Cambria"/>
                <a:sym typeface="Cambria"/>
              </a:rPr>
              <a:t>Macula:</a:t>
            </a:r>
            <a:r>
              <a:rPr lang="en-US" sz="1350" b="0" i="0" u="none" strike="noStrike" cap="none" dirty="0">
                <a:solidFill>
                  <a:srgbClr val="000000"/>
                </a:solidFill>
                <a:latin typeface="Cambria"/>
                <a:ea typeface="Cambria"/>
                <a:cs typeface="Cambria"/>
                <a:sym typeface="Cambria"/>
              </a:rPr>
              <a:t> The center of the retina. The center point of the macula is called the fovea, and it has the most photoreceptors and nerve endings of any part of the eye.</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350" b="1" i="0" u="none" strike="noStrike" cap="none" dirty="0">
                <a:solidFill>
                  <a:srgbClr val="000000"/>
                </a:solidFill>
                <a:latin typeface="Cambria"/>
                <a:ea typeface="Cambria"/>
                <a:cs typeface="Cambria"/>
                <a:sym typeface="Cambria"/>
              </a:rPr>
              <a:t>Photoreceptors:</a:t>
            </a:r>
            <a:r>
              <a:rPr lang="en-US" sz="1350" b="0" i="0" u="none" strike="noStrike" cap="none" dirty="0">
                <a:solidFill>
                  <a:srgbClr val="000000"/>
                </a:solidFill>
                <a:latin typeface="Cambria"/>
                <a:ea typeface="Cambria"/>
                <a:cs typeface="Cambria"/>
                <a:sym typeface="Cambria"/>
              </a:rPr>
              <a:t> Split into two designations – rods and cones.</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1" indent="0" algn="just" rtl="0">
              <a:lnSpc>
                <a:spcPct val="100000"/>
              </a:lnSpc>
              <a:spcBef>
                <a:spcPts val="0"/>
              </a:spcBef>
              <a:spcAft>
                <a:spcPts val="0"/>
              </a:spcAft>
              <a:buNone/>
            </a:pPr>
            <a:r>
              <a:rPr lang="en-US" sz="1350" b="1" i="0" u="none" strike="noStrike" cap="none" dirty="0">
                <a:solidFill>
                  <a:srgbClr val="000000"/>
                </a:solidFill>
                <a:latin typeface="Cambria"/>
                <a:ea typeface="Cambria"/>
                <a:cs typeface="Cambria"/>
                <a:sym typeface="Cambria"/>
              </a:rPr>
              <a:t>Cones</a:t>
            </a:r>
            <a:r>
              <a:rPr lang="en-US" sz="1350" b="0" i="0" u="none" strike="noStrike" cap="none" dirty="0">
                <a:solidFill>
                  <a:srgbClr val="000000"/>
                </a:solidFill>
                <a:latin typeface="Cambria"/>
                <a:ea typeface="Cambria"/>
                <a:cs typeface="Cambria"/>
                <a:sym typeface="Cambria"/>
              </a:rPr>
              <a:t> are in the macula. When there is bright light, cones provide clear, sharp central vision and detect colors and fine details.</a:t>
            </a:r>
            <a:endParaRPr dirty="0"/>
          </a:p>
          <a:p>
            <a:pPr marL="0" marR="0" lvl="1"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1" indent="0" algn="just" rtl="0">
              <a:lnSpc>
                <a:spcPct val="100000"/>
              </a:lnSpc>
              <a:spcBef>
                <a:spcPts val="0"/>
              </a:spcBef>
              <a:spcAft>
                <a:spcPts val="0"/>
              </a:spcAft>
              <a:buNone/>
            </a:pPr>
            <a:r>
              <a:rPr lang="en-US" sz="1350" b="1" i="0" u="none" strike="noStrike" cap="none" dirty="0">
                <a:solidFill>
                  <a:srgbClr val="000000"/>
                </a:solidFill>
                <a:latin typeface="Cambria"/>
                <a:ea typeface="Cambria"/>
                <a:cs typeface="Cambria"/>
                <a:sym typeface="Cambria"/>
              </a:rPr>
              <a:t>Rods</a:t>
            </a:r>
            <a:r>
              <a:rPr lang="en-US" sz="1350" b="0" i="0" u="none" strike="noStrike" cap="none" dirty="0">
                <a:solidFill>
                  <a:srgbClr val="000000"/>
                </a:solidFill>
                <a:latin typeface="Cambria"/>
                <a:ea typeface="Cambria"/>
                <a:cs typeface="Cambria"/>
                <a:sym typeface="Cambria"/>
              </a:rPr>
              <a:t> are located outside the macula and extend all the way to the outer edge of the retina. They provide peripheral or side vision. Rods also allow the eyes to detect motion and help us see in dim light and at night.</a:t>
            </a:r>
            <a:endParaRPr sz="1350" b="0" i="0" u="none" strike="noStrike" cap="none" dirty="0">
              <a:solidFill>
                <a:srgbClr val="000000"/>
              </a:solidFill>
              <a:latin typeface="Cambria"/>
              <a:ea typeface="Cambria"/>
              <a:cs typeface="Cambria"/>
              <a:sym typeface="Cambria"/>
            </a:endParaRPr>
          </a:p>
        </p:txBody>
      </p:sp>
      <p:pic>
        <p:nvPicPr>
          <p:cNvPr id="120" name="Google Shape;120;p8" descr="C:\Users\HP\OneDrive\Desktop\7.png"/>
          <p:cNvPicPr preferRelativeResize="0"/>
          <p:nvPr/>
        </p:nvPicPr>
        <p:blipFill rotWithShape="1">
          <a:blip r:embed="rId5">
            <a:alphaModFix/>
          </a:blip>
          <a:srcRect/>
          <a:stretch/>
        </p:blipFill>
        <p:spPr>
          <a:xfrm>
            <a:off x="5361754" y="1345324"/>
            <a:ext cx="3456425" cy="360807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9"/>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26" name="Google Shape;126;p9"/>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27" name="Google Shape;127;p9"/>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28" name="Google Shape;128;p9"/>
          <p:cNvSpPr txBox="1"/>
          <p:nvPr/>
        </p:nvSpPr>
        <p:spPr>
          <a:xfrm>
            <a:off x="346841" y="1650124"/>
            <a:ext cx="4887311" cy="280076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Retinal pigment epithelium:</a:t>
            </a:r>
            <a:r>
              <a:rPr lang="en-US" sz="1600" b="0" i="0" u="none" strike="noStrike" cap="none">
                <a:solidFill>
                  <a:srgbClr val="000000"/>
                </a:solidFill>
                <a:latin typeface="Cambria"/>
                <a:ea typeface="Cambria"/>
                <a:cs typeface="Cambria"/>
                <a:sym typeface="Cambria"/>
              </a:rPr>
              <a:t> Abbreviated RPE, this is a tissue layer below the rods and cones which absorbs any extra, unneeded light.</a:t>
            </a:r>
            <a:endParaRPr/>
          </a:p>
          <a:p>
            <a:pPr marL="0" marR="0" lvl="0" indent="0" algn="just" rtl="0">
              <a:lnSpc>
                <a:spcPct val="100000"/>
              </a:lnSpc>
              <a:spcBef>
                <a:spcPts val="0"/>
              </a:spcBef>
              <a:spcAft>
                <a:spcPts val="0"/>
              </a:spcAft>
              <a:buNone/>
            </a:pPr>
            <a:endParaRPr sz="16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Choroid:</a:t>
            </a:r>
            <a:r>
              <a:rPr lang="en-US" sz="1600" b="0" i="0" u="none" strike="noStrike" cap="none">
                <a:solidFill>
                  <a:srgbClr val="000000"/>
                </a:solidFill>
                <a:latin typeface="Cambria"/>
                <a:ea typeface="Cambria"/>
                <a:cs typeface="Cambria"/>
                <a:sym typeface="Cambria"/>
              </a:rPr>
              <a:t> The choroid is behind the retina, and is in charge of making sure the retina and RPE have enough nutrition flowing from small blood vessels.</a:t>
            </a:r>
            <a:endParaRPr/>
          </a:p>
          <a:p>
            <a:pPr marL="0" marR="0" lvl="0" indent="0" algn="just"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Once the photoreceptors have converted light into an electronic signal, they send a signal to the brain’s visual command center and you have vision. It’s amazing what even small parts of our bodies can do.</a:t>
            </a:r>
            <a:endParaRPr sz="1600" b="0" i="0" u="none" strike="noStrike" cap="none">
              <a:solidFill>
                <a:srgbClr val="000000"/>
              </a:solidFill>
              <a:latin typeface="Cambria"/>
              <a:ea typeface="Cambria"/>
              <a:cs typeface="Cambria"/>
              <a:sym typeface="Cambria"/>
            </a:endParaRPr>
          </a:p>
        </p:txBody>
      </p:sp>
      <p:pic>
        <p:nvPicPr>
          <p:cNvPr id="129" name="Google Shape;129;p9" descr="C:\Users\HP\OneDrive\Desktop\7.png"/>
          <p:cNvPicPr preferRelativeResize="0"/>
          <p:nvPr/>
        </p:nvPicPr>
        <p:blipFill rotWithShape="1">
          <a:blip r:embed="rId5">
            <a:alphaModFix/>
          </a:blip>
          <a:srcRect/>
          <a:stretch/>
        </p:blipFill>
        <p:spPr>
          <a:xfrm>
            <a:off x="5361754" y="1345324"/>
            <a:ext cx="3456425" cy="360807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0"/>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35" name="Google Shape;135;p10"/>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36" name="Google Shape;136;p10"/>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37" name="Google Shape;137;p10"/>
          <p:cNvSpPr txBox="1"/>
          <p:nvPr/>
        </p:nvSpPr>
        <p:spPr>
          <a:xfrm>
            <a:off x="189187" y="1588681"/>
            <a:ext cx="8818179" cy="3554819"/>
          </a:xfrm>
          <a:prstGeom prst="rect">
            <a:avLst/>
          </a:prstGeom>
          <a:noFill/>
          <a:ln>
            <a:noFill/>
          </a:ln>
        </p:spPr>
        <p:txBody>
          <a:bodyPr spcFirstLastPara="1" wrap="square" lIns="91425" tIns="45700" rIns="91425" bIns="45700" anchor="t" anchorCtr="0">
            <a:spAutoFit/>
          </a:bodyPr>
          <a:lstStyle/>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Rods are cylindrical shaped photoreceptors. Photoreceptors are image forming cells.</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They are more numerous than cone cells, with an estimated 92 million rod cells located in the human retina. They function best in low intensity light (scotopic) and are thus responsible for vision in dimly lit surroundings, such as at dusk.</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Rod outer segments are cylindrical in shape, consisting of around 1000 flat, lobulated, membranous discs.</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The inner segment of the rod cell is divided into an outer mitochondria-rich part and an inner part containing endoplasmic reticulum. The structure of the rod cell is consistent across all areas of the retina.</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Rod cells are located across the retina except at the </a:t>
            </a:r>
            <a:r>
              <a:rPr lang="en-US" sz="1500" b="0" i="0" u="none" strike="noStrike" cap="none" dirty="0" err="1">
                <a:solidFill>
                  <a:srgbClr val="000000"/>
                </a:solidFill>
                <a:latin typeface="Cambria"/>
                <a:ea typeface="Cambria"/>
                <a:cs typeface="Cambria"/>
                <a:sym typeface="Cambria"/>
              </a:rPr>
              <a:t>centre</a:t>
            </a:r>
            <a:r>
              <a:rPr lang="en-US" sz="1500" b="0" i="0" u="none" strike="noStrike" cap="none" dirty="0">
                <a:solidFill>
                  <a:srgbClr val="000000"/>
                </a:solidFill>
                <a:latin typeface="Cambria"/>
                <a:ea typeface="Cambria"/>
                <a:cs typeface="Cambria"/>
                <a:sym typeface="Cambria"/>
              </a:rPr>
              <a:t> of the fovea.</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The density of rod cells increases as you move away from the fovea, reaching a peak and declining again towards the periphery.</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Rod vision provides high sensitivity to light, but with relatively low spatial discrimination and no ability to distinguish different wavelengths of light. This is why they are not capable of detecting different </a:t>
            </a:r>
            <a:r>
              <a:rPr lang="en-US" sz="1500" b="0" i="0" u="none" strike="noStrike" cap="none" dirty="0" err="1">
                <a:solidFill>
                  <a:srgbClr val="000000"/>
                </a:solidFill>
                <a:latin typeface="Cambria"/>
                <a:ea typeface="Cambria"/>
                <a:cs typeface="Cambria"/>
                <a:sym typeface="Cambria"/>
              </a:rPr>
              <a:t>colours</a:t>
            </a:r>
            <a:r>
              <a:rPr lang="en-US" sz="1500" b="0" i="0" u="none" strike="noStrike" cap="none" dirty="0">
                <a:solidFill>
                  <a:srgbClr val="000000"/>
                </a:solidFill>
                <a:latin typeface="Cambria"/>
                <a:ea typeface="Cambria"/>
                <a:cs typeface="Cambria"/>
                <a:sym typeface="Cambria"/>
              </a:rPr>
              <a:t>.</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Compared to cone cells, rods have poor visual acuity, or ability to distinguish fine detail.</a:t>
            </a:r>
            <a:endParaRPr sz="1500" b="0" i="0" u="none" strike="noStrike" cap="none" dirty="0">
              <a:solidFill>
                <a:srgbClr val="000000"/>
              </a:solidFill>
              <a:latin typeface="Cambria"/>
              <a:ea typeface="Cambria"/>
              <a:cs typeface="Cambria"/>
              <a:sym typeface="Cambria"/>
            </a:endParaRPr>
          </a:p>
        </p:txBody>
      </p:sp>
      <p:sp>
        <p:nvSpPr>
          <p:cNvPr id="138" name="Google Shape;138;p10"/>
          <p:cNvSpPr txBox="1"/>
          <p:nvPr/>
        </p:nvSpPr>
        <p:spPr>
          <a:xfrm>
            <a:off x="2259725" y="1166649"/>
            <a:ext cx="54023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Architecture of rod cells</a:t>
            </a:r>
            <a:endParaRPr sz="2400" b="1" i="0" u="none" strike="noStrike" cap="none">
              <a:solidFill>
                <a:srgbClr val="000000"/>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1"/>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44" name="Google Shape;144;p11"/>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45" name="Google Shape;145;p11"/>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graphicFrame>
        <p:nvGraphicFramePr>
          <p:cNvPr id="146" name="Google Shape;146;p11"/>
          <p:cNvGraphicFramePr/>
          <p:nvPr/>
        </p:nvGraphicFramePr>
        <p:xfrm>
          <a:off x="2280745" y="1328025"/>
          <a:ext cx="4288225" cy="3601730"/>
        </p:xfrm>
        <a:graphic>
          <a:graphicData uri="http://schemas.openxmlformats.org/drawingml/2006/table">
            <a:tbl>
              <a:tblPr firstRow="1" bandRow="1">
                <a:noFill/>
                <a:tableStyleId>{029E83D7-F6A5-4062-8567-52354A34A71D}</a:tableStyleId>
              </a:tblPr>
              <a:tblGrid>
                <a:gridCol w="2102075">
                  <a:extLst>
                    <a:ext uri="{9D8B030D-6E8A-4147-A177-3AD203B41FA5}">
                      <a16:colId xmlns:a16="http://schemas.microsoft.com/office/drawing/2014/main" val="20000"/>
                    </a:ext>
                  </a:extLst>
                </a:gridCol>
                <a:gridCol w="218615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Cambria"/>
                          <a:ea typeface="Cambria"/>
                          <a:cs typeface="Cambria"/>
                          <a:sym typeface="Cambria"/>
                        </a:rPr>
                        <a:t>Rod cell summary</a:t>
                      </a:r>
                      <a:endParaRPr sz="1600" b="1" u="none" strike="noStrike" cap="none">
                        <a:latin typeface="Cambria"/>
                        <a:ea typeface="Cambria"/>
                        <a:cs typeface="Cambria"/>
                        <a:sym typeface="Cambria"/>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Shape</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Cylindrical</a:t>
                      </a:r>
                      <a:endParaRPr/>
                    </a:p>
                  </a:txBody>
                  <a:tcPr marL="142875" marR="142875" marT="95250" marB="95250"/>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Number</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High</a:t>
                      </a:r>
                      <a:endParaRPr/>
                    </a:p>
                  </a:txBody>
                  <a:tcPr marL="142875" marR="142875" marT="95250" marB="95250"/>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Light sensitivity</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High</a:t>
                      </a:r>
                      <a:endParaRPr/>
                    </a:p>
                  </a:txBody>
                  <a:tcPr marL="142875" marR="142875" marT="95250" marB="95250"/>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Visual acuity</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Low</a:t>
                      </a:r>
                      <a:endParaRPr/>
                    </a:p>
                  </a:txBody>
                  <a:tcPr marL="142875" marR="142875" marT="95250" marB="95250"/>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Vision type</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Night vision</a:t>
                      </a:r>
                      <a:endParaRPr/>
                    </a:p>
                  </a:txBody>
                  <a:tcPr marL="142875" marR="142875" marT="95250" marB="95250"/>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Present at fovea</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No</a:t>
                      </a:r>
                      <a:endParaRPr/>
                    </a:p>
                  </a:txBody>
                  <a:tcPr marL="142875" marR="142875" marT="95250" marB="95250"/>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Cell types</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Single type</a:t>
                      </a:r>
                      <a:endParaRPr/>
                    </a:p>
                  </a:txBody>
                  <a:tcPr marL="142875" marR="142875" marT="95250" marB="95250"/>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Photopigment types</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400" b="1" u="none" strike="noStrike" cap="none">
                          <a:solidFill>
                            <a:schemeClr val="dk1"/>
                          </a:solidFill>
                          <a:latin typeface="Cambria"/>
                          <a:ea typeface="Cambria"/>
                          <a:cs typeface="Cambria"/>
                          <a:sym typeface="Cambria"/>
                        </a:rPr>
                        <a:t>Achromatic (one type)</a:t>
                      </a:r>
                      <a:endParaRPr/>
                    </a:p>
                  </a:txBody>
                  <a:tcPr marL="142875" marR="142875" marT="95250" marB="95250"/>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2"/>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52" name="Google Shape;152;p12"/>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53" name="Google Shape;153;p12"/>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54" name="Google Shape;154;p12"/>
          <p:cNvSpPr txBox="1"/>
          <p:nvPr/>
        </p:nvSpPr>
        <p:spPr>
          <a:xfrm>
            <a:off x="157655" y="1601809"/>
            <a:ext cx="8849711" cy="3108503"/>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Cones are conical shaped cells that operate best in high intensity lighting (photopic) and are responsible for the perception of </a:t>
            </a:r>
            <a:r>
              <a:rPr lang="en-US" sz="1400" b="0" i="0" u="none" strike="noStrike" cap="none" dirty="0" err="1">
                <a:solidFill>
                  <a:srgbClr val="000000"/>
                </a:solidFill>
                <a:latin typeface="Cambria"/>
                <a:ea typeface="Cambria"/>
                <a:cs typeface="Cambria"/>
                <a:sym typeface="Cambria"/>
              </a:rPr>
              <a:t>colour</a:t>
            </a:r>
            <a:r>
              <a:rPr lang="en-US" sz="1400" b="0" i="0" u="none" strike="noStrike" cap="none" dirty="0">
                <a:solidFill>
                  <a:srgbClr val="000000"/>
                </a:solidFill>
                <a:latin typeface="Cambria"/>
                <a:ea typeface="Cambria"/>
                <a:cs typeface="Cambria"/>
                <a:sym typeface="Cambria"/>
              </a:rPr>
              <a:t>.</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There are far fewer cone cells in the human retina compared to rod cells, numbering approximately 4.6 million.</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Cone outer segments are generally shorter than that of rods and, as their name implies, are often conical. As is the case of rod cells, the inner segment of the cone cells have an outer mitochondria-rich part and an inner part containing endoplasmic reticulum.</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There are 3 different types of cone cells: L type, S type, and M type.</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Cones are located throughout the entire retina, but are </a:t>
            </a:r>
            <a:r>
              <a:rPr lang="en-US" sz="1400" b="0" i="0" u="none" strike="noStrike" cap="none" dirty="0" err="1">
                <a:solidFill>
                  <a:srgbClr val="000000"/>
                </a:solidFill>
                <a:latin typeface="Cambria"/>
                <a:ea typeface="Cambria"/>
                <a:cs typeface="Cambria"/>
                <a:sym typeface="Cambria"/>
              </a:rPr>
              <a:t>localised</a:t>
            </a:r>
            <a:r>
              <a:rPr lang="en-US" sz="1400" b="0" i="0" u="none" strike="noStrike" cap="none" dirty="0">
                <a:solidFill>
                  <a:srgbClr val="000000"/>
                </a:solidFill>
                <a:latin typeface="Cambria"/>
                <a:ea typeface="Cambria"/>
                <a:cs typeface="Cambria"/>
                <a:sym typeface="Cambria"/>
              </a:rPr>
              <a:t> around the fovea.</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Cone density is higher in the nasal retina compared to the temporal retina, and slightly higher inferiorly than superiorly.</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The three different opsins located in the cone cells account for their ability to detect different wavelengths of light, producing </a:t>
            </a:r>
            <a:r>
              <a:rPr lang="en-US" sz="1400" b="0" i="0" u="none" strike="noStrike" cap="none" dirty="0" err="1">
                <a:solidFill>
                  <a:srgbClr val="000000"/>
                </a:solidFill>
                <a:latin typeface="Cambria"/>
                <a:ea typeface="Cambria"/>
                <a:cs typeface="Cambria"/>
                <a:sym typeface="Cambria"/>
              </a:rPr>
              <a:t>colour</a:t>
            </a:r>
            <a:r>
              <a:rPr lang="en-US" sz="1400" b="0" i="0" u="none" strike="noStrike" cap="none" dirty="0">
                <a:solidFill>
                  <a:srgbClr val="000000"/>
                </a:solidFill>
                <a:latin typeface="Cambria"/>
                <a:ea typeface="Cambria"/>
                <a:cs typeface="Cambria"/>
                <a:sym typeface="Cambria"/>
              </a:rPr>
              <a:t> vision. These three opsins are sometimes classified as red (L-cone), blue (S-cone), and green (M-cone).</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The dense packing of cones at the fovea allows maximal resolution. </a:t>
            </a:r>
            <a:endParaRPr sz="1400" b="0" i="0" u="none" strike="noStrike" cap="none" dirty="0">
              <a:solidFill>
                <a:srgbClr val="000000"/>
              </a:solidFill>
              <a:latin typeface="Cambria"/>
              <a:ea typeface="Cambria"/>
              <a:cs typeface="Cambria"/>
              <a:sym typeface="Cambria"/>
            </a:endParaRPr>
          </a:p>
        </p:txBody>
      </p:sp>
      <p:sp>
        <p:nvSpPr>
          <p:cNvPr id="155" name="Google Shape;155;p12"/>
          <p:cNvSpPr txBox="1"/>
          <p:nvPr/>
        </p:nvSpPr>
        <p:spPr>
          <a:xfrm>
            <a:off x="2406869" y="1156137"/>
            <a:ext cx="54023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Architecture of cone cells</a:t>
            </a:r>
            <a:endParaRPr sz="2400" b="1" i="0" u="none" strike="noStrike" cap="none">
              <a:solidFill>
                <a:srgbClr val="000000"/>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3"/>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61" name="Google Shape;161;p13"/>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62" name="Google Shape;162;p13"/>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graphicFrame>
        <p:nvGraphicFramePr>
          <p:cNvPr id="163" name="Google Shape;163;p13"/>
          <p:cNvGraphicFramePr/>
          <p:nvPr/>
        </p:nvGraphicFramePr>
        <p:xfrm>
          <a:off x="2280745" y="1328025"/>
          <a:ext cx="4288225" cy="3677930"/>
        </p:xfrm>
        <a:graphic>
          <a:graphicData uri="http://schemas.openxmlformats.org/drawingml/2006/table">
            <a:tbl>
              <a:tblPr firstRow="1" bandRow="1">
                <a:noFill/>
                <a:tableStyleId>{029E83D7-F6A5-4062-8567-52354A34A71D}</a:tableStyleId>
              </a:tblPr>
              <a:tblGrid>
                <a:gridCol w="2102075">
                  <a:extLst>
                    <a:ext uri="{9D8B030D-6E8A-4147-A177-3AD203B41FA5}">
                      <a16:colId xmlns:a16="http://schemas.microsoft.com/office/drawing/2014/main" val="20000"/>
                    </a:ext>
                  </a:extLst>
                </a:gridCol>
                <a:gridCol w="218615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Cambria"/>
                          <a:ea typeface="Cambria"/>
                          <a:cs typeface="Cambria"/>
                          <a:sym typeface="Cambria"/>
                        </a:rPr>
                        <a:t>Cone cell summary</a:t>
                      </a:r>
                      <a:endParaRPr sz="1600" b="1" u="none" strike="noStrike" cap="none">
                        <a:latin typeface="Cambria"/>
                        <a:ea typeface="Cambria"/>
                        <a:cs typeface="Cambria"/>
                        <a:sym typeface="Cambria"/>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Shape</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Conical</a:t>
                      </a:r>
                      <a:endParaRPr/>
                    </a:p>
                  </a:txBody>
                  <a:tcPr marL="142875" marR="142875" marT="95250" marB="95250"/>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Number</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Low</a:t>
                      </a:r>
                      <a:endParaRPr/>
                    </a:p>
                  </a:txBody>
                  <a:tcPr marL="142875" marR="142875" marT="95250" marB="95250"/>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Light sensitivity</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Low</a:t>
                      </a:r>
                      <a:endParaRPr/>
                    </a:p>
                  </a:txBody>
                  <a:tcPr marL="142875" marR="142875" marT="95250" marB="95250"/>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Visual acuity</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High</a:t>
                      </a:r>
                      <a:endParaRPr/>
                    </a:p>
                  </a:txBody>
                  <a:tcPr marL="142875" marR="142875" marT="95250" marB="95250"/>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Vision type</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Color vision</a:t>
                      </a:r>
                      <a:endParaRPr/>
                    </a:p>
                  </a:txBody>
                  <a:tcPr marL="142875" marR="142875" marT="95250" marB="95250"/>
                </a:tc>
                <a:extLst>
                  <a:ext uri="{0D108BD9-81ED-4DB2-BD59-A6C34878D82A}">
                    <a16:rowId xmlns:a16="http://schemas.microsoft.com/office/drawing/2014/main" val="10005"/>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Present at fovea</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Yes</a:t>
                      </a:r>
                      <a:endParaRPr/>
                    </a:p>
                  </a:txBody>
                  <a:tcPr marL="142875" marR="142875" marT="95250" marB="95250"/>
                </a:tc>
                <a:extLst>
                  <a:ext uri="{0D108BD9-81ED-4DB2-BD59-A6C34878D82A}">
                    <a16:rowId xmlns:a16="http://schemas.microsoft.com/office/drawing/2014/main" val="10006"/>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Cell types</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3 types: L, S, M</a:t>
                      </a:r>
                      <a:endParaRPr/>
                    </a:p>
                  </a:txBody>
                  <a:tcPr marL="142875" marR="142875" marT="95250" marB="95250"/>
                </a:tc>
                <a:extLst>
                  <a:ext uri="{0D108BD9-81ED-4DB2-BD59-A6C34878D82A}">
                    <a16:rowId xmlns:a16="http://schemas.microsoft.com/office/drawing/2014/main" val="10007"/>
                  </a:ext>
                </a:extLst>
              </a:tr>
              <a:tr h="370850">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Photopigment types</a:t>
                      </a:r>
                      <a:endParaRPr/>
                    </a:p>
                  </a:txBody>
                  <a:tcPr marL="142875" marR="142875" marT="95250" marB="95250"/>
                </a:tc>
                <a:tc>
                  <a:txBody>
                    <a:bodyPr/>
                    <a:lstStyle/>
                    <a:p>
                      <a:pPr marL="0" marR="0" lvl="0" indent="0" algn="ctr" rtl="0">
                        <a:lnSpc>
                          <a:spcPct val="100000"/>
                        </a:lnSpc>
                        <a:spcBef>
                          <a:spcPts val="0"/>
                        </a:spcBef>
                        <a:spcAft>
                          <a:spcPts val="0"/>
                        </a:spcAft>
                        <a:buNone/>
                      </a:pPr>
                      <a:r>
                        <a:rPr lang="en-US" sz="1300" b="1" u="none" strike="noStrike" cap="none">
                          <a:solidFill>
                            <a:schemeClr val="dk1"/>
                          </a:solidFill>
                          <a:latin typeface="Cambria"/>
                          <a:ea typeface="Cambria"/>
                          <a:cs typeface="Cambria"/>
                          <a:sym typeface="Cambria"/>
                        </a:rPr>
                        <a:t>Chromatic: Red, green, blue</a:t>
                      </a:r>
                      <a:endParaRPr/>
                    </a:p>
                  </a:txBody>
                  <a:tcPr marL="142875" marR="142875" marT="95250" marB="95250"/>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4"/>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69" name="Google Shape;169;p14"/>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70" name="Google Shape;170;p14"/>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71" name="Google Shape;171;p14"/>
          <p:cNvSpPr txBox="1"/>
          <p:nvPr/>
        </p:nvSpPr>
        <p:spPr>
          <a:xfrm>
            <a:off x="3016468" y="1271752"/>
            <a:ext cx="32582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Optical Corrections</a:t>
            </a:r>
            <a:endParaRPr sz="2400" b="1" i="0" u="none" strike="noStrike" cap="none">
              <a:solidFill>
                <a:srgbClr val="000000"/>
              </a:solidFill>
              <a:latin typeface="Cambria"/>
              <a:ea typeface="Cambria"/>
              <a:cs typeface="Cambria"/>
              <a:sym typeface="Cambria"/>
            </a:endParaRPr>
          </a:p>
        </p:txBody>
      </p:sp>
      <p:pic>
        <p:nvPicPr>
          <p:cNvPr id="172" name="Google Shape;172;p14" descr="C:\Users\HP\OneDrive\Desktop\8.png"/>
          <p:cNvPicPr preferRelativeResize="0"/>
          <p:nvPr/>
        </p:nvPicPr>
        <p:blipFill rotWithShape="1">
          <a:blip r:embed="rId5">
            <a:alphaModFix/>
          </a:blip>
          <a:srcRect/>
          <a:stretch/>
        </p:blipFill>
        <p:spPr>
          <a:xfrm>
            <a:off x="1390815" y="2307287"/>
            <a:ext cx="5861324" cy="2527470"/>
          </a:xfrm>
          <a:prstGeom prst="rect">
            <a:avLst/>
          </a:prstGeom>
          <a:noFill/>
          <a:ln w="19050" cap="flat" cmpd="sng">
            <a:solidFill>
              <a:schemeClr val="dk1"/>
            </a:solidFill>
            <a:prstDash val="solid"/>
            <a:round/>
            <a:headEnd type="none" w="sm" len="sm"/>
            <a:tailEnd type="none" w="sm" len="sm"/>
          </a:ln>
        </p:spPr>
      </p:pic>
      <p:sp>
        <p:nvSpPr>
          <p:cNvPr id="173" name="Google Shape;173;p14"/>
          <p:cNvSpPr/>
          <p:nvPr/>
        </p:nvSpPr>
        <p:spPr>
          <a:xfrm>
            <a:off x="231228" y="1645370"/>
            <a:ext cx="87761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Optical Correction is a slight modification of geometrically correct lines (as of a building) for the purpose of making them appear correct to the eye</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5"/>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79" name="Google Shape;179;p15"/>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80" name="Google Shape;180;p15"/>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81" name="Google Shape;181;p15"/>
          <p:cNvSpPr txBox="1"/>
          <p:nvPr/>
        </p:nvSpPr>
        <p:spPr>
          <a:xfrm>
            <a:off x="2995448" y="1177159"/>
            <a:ext cx="32582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Optical Corrections</a:t>
            </a:r>
            <a:endParaRPr sz="2400" b="1" i="0" u="none" strike="noStrike" cap="none">
              <a:solidFill>
                <a:srgbClr val="000000"/>
              </a:solidFill>
              <a:latin typeface="Cambria"/>
              <a:ea typeface="Cambria"/>
              <a:cs typeface="Cambria"/>
              <a:sym typeface="Cambria"/>
            </a:endParaRPr>
          </a:p>
        </p:txBody>
      </p:sp>
      <p:sp>
        <p:nvSpPr>
          <p:cNvPr id="182" name="Google Shape;182;p15"/>
          <p:cNvSpPr/>
          <p:nvPr/>
        </p:nvSpPr>
        <p:spPr>
          <a:xfrm>
            <a:off x="231228" y="1645370"/>
            <a:ext cx="8776138" cy="3108543"/>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a:t>
            </a:r>
            <a:r>
              <a:rPr lang="en-US" sz="1500" b="0" i="0" u="none" strike="noStrike" cap="none">
                <a:solidFill>
                  <a:srgbClr val="000000"/>
                </a:solidFill>
                <a:latin typeface="Cambria"/>
                <a:ea typeface="Cambria"/>
                <a:cs typeface="Cambria"/>
                <a:sym typeface="Cambria"/>
              </a:rPr>
              <a:t>When your vision is blurry or fuzzy, it can make it difficult to go about your daily activities.</a:t>
            </a:r>
            <a:endParaRPr/>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Cambria"/>
                <a:ea typeface="Cambria"/>
                <a:cs typeface="Cambria"/>
                <a:sym typeface="Cambria"/>
              </a:rPr>
              <a:t> Many times, blurry or unclear vision is caused by what’s known as a refractive error.</a:t>
            </a:r>
            <a:endParaRPr/>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a:solidFill>
                  <a:srgbClr val="000000"/>
                </a:solidFill>
                <a:latin typeface="Cambria"/>
                <a:ea typeface="Cambria"/>
                <a:cs typeface="Cambria"/>
                <a:sym typeface="Cambria"/>
              </a:rPr>
              <a:t> A refractive error occurs when light doesn’t bend correctly as it enters your eye. If the light that enters your eye doesn’t hit your   retina correctly — the light-sensitive tissue at the back of your eye — your vision won’t be sharp.</a:t>
            </a:r>
            <a:endParaRPr/>
          </a:p>
          <a:p>
            <a:pPr marL="0" marR="0" lvl="0" indent="0" algn="just" rtl="0">
              <a:lnSpc>
                <a:spcPct val="100000"/>
              </a:lnSpc>
              <a:spcBef>
                <a:spcPts val="0"/>
              </a:spcBef>
              <a:spcAft>
                <a:spcPts val="0"/>
              </a:spcAft>
              <a:buNone/>
            </a:pPr>
            <a:endParaRPr sz="15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0" i="0" u="none" strike="noStrike" cap="none">
                <a:solidFill>
                  <a:srgbClr val="000000"/>
                </a:solidFill>
                <a:latin typeface="Cambria"/>
                <a:ea typeface="Cambria"/>
                <a:cs typeface="Cambria"/>
                <a:sym typeface="Cambria"/>
              </a:rPr>
              <a:t>There are four types of refractive errors:</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Nearsightedness: </a:t>
            </a:r>
            <a:r>
              <a:rPr lang="en-US" sz="1500" b="0" i="0" u="none" strike="noStrike" cap="none">
                <a:solidFill>
                  <a:srgbClr val="000000"/>
                </a:solidFill>
                <a:latin typeface="Cambria"/>
                <a:ea typeface="Cambria"/>
                <a:cs typeface="Cambria"/>
                <a:sym typeface="Cambria"/>
              </a:rPr>
              <a:t>Also known as myopia. This condition is the result of an abnormal eye shape that causes light to come into focus before it hits the retina at the back of the eye. This makes it difficult to see objects that are far away.</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a:solidFill>
                  <a:srgbClr val="000000"/>
                </a:solidFill>
                <a:latin typeface="Cambria"/>
                <a:ea typeface="Cambria"/>
                <a:cs typeface="Cambria"/>
                <a:sym typeface="Cambria"/>
              </a:rPr>
              <a:t>Farsightedness: </a:t>
            </a:r>
            <a:r>
              <a:rPr lang="en-US" sz="1500" b="0" i="0" u="none" strike="noStrike" cap="none">
                <a:solidFill>
                  <a:srgbClr val="000000"/>
                </a:solidFill>
                <a:latin typeface="Cambria"/>
                <a:ea typeface="Cambria"/>
                <a:cs typeface="Cambria"/>
                <a:sym typeface="Cambria"/>
              </a:rPr>
              <a:t>Also known as hyperopia. This condition is the result of an abnormal eye shape that causes light to come into focus behind the retina. This makes it hard to see objects close to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5CB6D-B859-B535-CC4F-FB1F67A29C62}"/>
              </a:ext>
            </a:extLst>
          </p:cNvPr>
          <p:cNvPicPr>
            <a:picLocks noChangeAspect="1"/>
          </p:cNvPicPr>
          <p:nvPr/>
        </p:nvPicPr>
        <p:blipFill>
          <a:blip r:embed="rId2"/>
          <a:stretch>
            <a:fillRect/>
          </a:stretch>
        </p:blipFill>
        <p:spPr>
          <a:xfrm>
            <a:off x="-116226" y="1013637"/>
            <a:ext cx="2909045" cy="3232298"/>
          </a:xfrm>
          <a:prstGeom prst="rect">
            <a:avLst/>
          </a:prstGeom>
        </p:spPr>
      </p:pic>
      <p:pic>
        <p:nvPicPr>
          <p:cNvPr id="3" name="Picture 2">
            <a:extLst>
              <a:ext uri="{FF2B5EF4-FFF2-40B4-BE49-F238E27FC236}">
                <a16:creationId xmlns:a16="http://schemas.microsoft.com/office/drawing/2014/main" id="{4287D5DF-5376-5AC4-73F3-4BD1B0598EB8}"/>
              </a:ext>
            </a:extLst>
          </p:cNvPr>
          <p:cNvPicPr>
            <a:picLocks noChangeAspect="1"/>
          </p:cNvPicPr>
          <p:nvPr/>
        </p:nvPicPr>
        <p:blipFill>
          <a:blip r:embed="rId3"/>
          <a:stretch>
            <a:fillRect/>
          </a:stretch>
        </p:blipFill>
        <p:spPr>
          <a:xfrm>
            <a:off x="2814086" y="645041"/>
            <a:ext cx="5486398" cy="4129863"/>
          </a:xfrm>
          <a:prstGeom prst="rect">
            <a:avLst/>
          </a:prstGeom>
        </p:spPr>
      </p:pic>
    </p:spTree>
    <p:extLst>
      <p:ext uri="{BB962C8B-B14F-4D97-AF65-F5344CB8AC3E}">
        <p14:creationId xmlns:p14="http://schemas.microsoft.com/office/powerpoint/2010/main" val="110354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6"/>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88" name="Google Shape;188;p16"/>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89" name="Google Shape;189;p16"/>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90" name="Google Shape;190;p16"/>
          <p:cNvSpPr txBox="1"/>
          <p:nvPr/>
        </p:nvSpPr>
        <p:spPr>
          <a:xfrm>
            <a:off x="2995448" y="1177159"/>
            <a:ext cx="32582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Optical Corrections</a:t>
            </a:r>
            <a:endParaRPr sz="2400" b="1" i="0" u="none" strike="noStrike" cap="none">
              <a:solidFill>
                <a:srgbClr val="000000"/>
              </a:solidFill>
              <a:latin typeface="Cambria"/>
              <a:ea typeface="Cambria"/>
              <a:cs typeface="Cambria"/>
              <a:sym typeface="Cambria"/>
            </a:endParaRPr>
          </a:p>
        </p:txBody>
      </p:sp>
      <p:sp>
        <p:nvSpPr>
          <p:cNvPr id="191" name="Google Shape;191;p16"/>
          <p:cNvSpPr/>
          <p:nvPr/>
        </p:nvSpPr>
        <p:spPr>
          <a:xfrm>
            <a:off x="231228" y="1750473"/>
            <a:ext cx="8755117" cy="30162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Presbyopia: </a:t>
            </a:r>
            <a:r>
              <a:rPr lang="en-US" sz="1400" b="0" i="0" u="none" strike="noStrike" cap="none">
                <a:solidFill>
                  <a:srgbClr val="000000"/>
                </a:solidFill>
                <a:latin typeface="Cambria"/>
                <a:ea typeface="Cambria"/>
                <a:cs typeface="Cambria"/>
                <a:sym typeface="Cambria"/>
              </a:rPr>
              <a:t>It is farsightedness that happens as you age, when your eyes lose the ability to shift focus back and forth between distant and close objects. It’s common for people to start experiencing this kind of farsightedness in their 40s.</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Astigmatism: </a:t>
            </a:r>
            <a:r>
              <a:rPr lang="en-US" sz="1400" b="0" i="0" u="none" strike="noStrike" cap="none">
                <a:solidFill>
                  <a:srgbClr val="000000"/>
                </a:solidFill>
                <a:latin typeface="Cambria"/>
                <a:ea typeface="Cambria"/>
                <a:cs typeface="Cambria"/>
                <a:sym typeface="Cambria"/>
              </a:rPr>
              <a:t>Often causes images to appear distorted and might cause additional symptoms such as double vision or slanted vision. It generally happens when the cornea of your eye is somewhat elongated instead of round, but there can be other causes.</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Cambria"/>
              <a:ea typeface="Cambria"/>
              <a:cs typeface="Cambria"/>
              <a:sym typeface="Cambria"/>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No matter what type of refractive error you have, vision correction can help you see clearly.</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Finding the right vision correction option allows you to drive, read, work on a computer, and do other daily tasks without squinting or straining your eyes to see properly.</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For many people with refractive errors, these tasks would be impossible without some type of vision correction.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17"/>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197" name="Google Shape;197;p17"/>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198" name="Google Shape;198;p17"/>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99" name="Google Shape;199;p17"/>
          <p:cNvSpPr txBox="1"/>
          <p:nvPr/>
        </p:nvSpPr>
        <p:spPr>
          <a:xfrm>
            <a:off x="3016468" y="1271752"/>
            <a:ext cx="32582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Optical Corrections</a:t>
            </a:r>
            <a:endParaRPr sz="2400" b="1" i="0" u="none" strike="noStrike" cap="none">
              <a:solidFill>
                <a:srgbClr val="000000"/>
              </a:solidFill>
              <a:latin typeface="Cambria"/>
              <a:ea typeface="Cambria"/>
              <a:cs typeface="Cambria"/>
              <a:sym typeface="Cambria"/>
            </a:endParaRPr>
          </a:p>
        </p:txBody>
      </p:sp>
      <p:sp>
        <p:nvSpPr>
          <p:cNvPr id="200" name="Google Shape;200;p17"/>
          <p:cNvSpPr/>
          <p:nvPr/>
        </p:nvSpPr>
        <p:spPr>
          <a:xfrm>
            <a:off x="231228" y="1645370"/>
            <a:ext cx="8776138" cy="3200876"/>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The most common methods of vision correction are wearing</a:t>
            </a:r>
            <a:r>
              <a:rPr lang="en-US" sz="1400" b="1" i="0" u="none" strike="noStrike" cap="none">
                <a:solidFill>
                  <a:srgbClr val="000000"/>
                </a:solidFill>
                <a:latin typeface="Cambria"/>
                <a:ea typeface="Cambria"/>
                <a:cs typeface="Cambria"/>
                <a:sym typeface="Cambria"/>
              </a:rPr>
              <a:t> eyeglasses</a:t>
            </a:r>
            <a:r>
              <a:rPr lang="en-US" sz="1400" b="0" i="0" u="none" strike="noStrike" cap="none">
                <a:solidFill>
                  <a:srgbClr val="000000"/>
                </a:solidFill>
                <a:latin typeface="Cambria"/>
                <a:ea typeface="Cambria"/>
                <a:cs typeface="Cambria"/>
                <a:sym typeface="Cambria"/>
              </a:rPr>
              <a:t> or </a:t>
            </a:r>
            <a:r>
              <a:rPr lang="en-US" sz="1400" b="1" i="0" u="none" strike="noStrike" cap="none">
                <a:solidFill>
                  <a:srgbClr val="000000"/>
                </a:solidFill>
                <a:latin typeface="Cambria"/>
                <a:ea typeface="Cambria"/>
                <a:cs typeface="Cambria"/>
                <a:sym typeface="Cambria"/>
              </a:rPr>
              <a:t>contact lenses</a:t>
            </a:r>
            <a:r>
              <a:rPr lang="en-US" sz="1400" b="0" i="0" u="none" strike="noStrike" cap="none">
                <a:solidFill>
                  <a:srgbClr val="000000"/>
                </a:solidFill>
                <a:latin typeface="Cambria"/>
                <a:ea typeface="Cambria"/>
                <a:cs typeface="Cambria"/>
                <a:sym typeface="Cambria"/>
              </a:rPr>
              <a:t>.</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They help achieve clear vision by refocusing light rays on the retina, compensating for the shape of the eye.</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a:t>
            </a:r>
            <a:r>
              <a:rPr lang="en-US" sz="1400" b="1" i="0" u="none" strike="noStrike" cap="none">
                <a:solidFill>
                  <a:srgbClr val="000000"/>
                </a:solidFill>
                <a:latin typeface="Cambria"/>
                <a:ea typeface="Cambria"/>
                <a:cs typeface="Cambria"/>
                <a:sym typeface="Cambria"/>
              </a:rPr>
              <a:t>Refractive surgery</a:t>
            </a:r>
            <a:r>
              <a:rPr lang="en-US" sz="1400" b="0" i="0" u="none" strike="noStrike" cap="none">
                <a:solidFill>
                  <a:srgbClr val="000000"/>
                </a:solidFill>
                <a:latin typeface="Cambria"/>
                <a:ea typeface="Cambria"/>
                <a:cs typeface="Cambria"/>
                <a:sym typeface="Cambria"/>
              </a:rPr>
              <a:t> is another vision correction option. During refractive surgery, such as LASIK, the eye's focusing ability is adjusted by reshaping the cornea (the front surface of the eye).</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Each vision correction option has its advantages and drawbacks. Your health, lifestyle, and personal preference are also considerations when deciding on the best vision correction for you.</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800" b="1" i="0" u="none" strike="noStrike" cap="none">
                <a:solidFill>
                  <a:srgbClr val="000000"/>
                </a:solidFill>
                <a:latin typeface="Cambria"/>
                <a:ea typeface="Cambria"/>
                <a:cs typeface="Cambria"/>
                <a:sym typeface="Cambria"/>
              </a:rPr>
              <a:t>Types of glasses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There are two primary types of glasses:</a:t>
            </a:r>
            <a:endParaRPr/>
          </a:p>
          <a:p>
            <a:pPr marL="0" marR="0" lvl="0" indent="0" algn="l" rtl="0">
              <a:lnSpc>
                <a:spcPct val="100000"/>
              </a:lnSpc>
              <a:spcBef>
                <a:spcPts val="0"/>
              </a:spcBef>
              <a:spcAft>
                <a:spcPts val="0"/>
              </a:spcAft>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Single vision lenses</a:t>
            </a:r>
            <a:r>
              <a:rPr lang="en-US" sz="1400" b="0" i="0" u="none" strike="noStrike" cap="none">
                <a:solidFill>
                  <a:srgbClr val="000000"/>
                </a:solidFill>
                <a:latin typeface="Cambria"/>
                <a:ea typeface="Cambria"/>
                <a:cs typeface="Cambria"/>
                <a:sym typeface="Cambria"/>
              </a:rPr>
              <a:t>. Single vision lenses have one prescription on the entire lens. They correct either your near vision or your distance vision.</a:t>
            </a:r>
            <a:endParaRPr/>
          </a:p>
          <a:p>
            <a:pPr marL="0" marR="0" lvl="0" indent="0" algn="l"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Multifocal lenses</a:t>
            </a:r>
            <a:r>
              <a:rPr lang="en-US" sz="1400" b="0" i="0" u="none" strike="noStrike" cap="none">
                <a:solidFill>
                  <a:srgbClr val="000000"/>
                </a:solidFill>
                <a:latin typeface="Cambria"/>
                <a:ea typeface="Cambria"/>
                <a:cs typeface="Cambria"/>
                <a:sym typeface="Cambria"/>
              </a:rPr>
              <a:t>. Multifocal lenses correct both near and distance vision in the same lens. Another type of multifocal lenses called trifocal lenses can correct near, middle, and distance vision all in one lens.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8"/>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06" name="Google Shape;206;p18"/>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07" name="Google Shape;207;p18"/>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08" name="Google Shape;208;p18"/>
          <p:cNvSpPr txBox="1"/>
          <p:nvPr/>
        </p:nvSpPr>
        <p:spPr>
          <a:xfrm>
            <a:off x="2963916" y="1219200"/>
            <a:ext cx="325820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Contact lenses</a:t>
            </a:r>
            <a:endParaRPr sz="2400" b="1" i="0" u="none" strike="noStrike" cap="none">
              <a:solidFill>
                <a:srgbClr val="000000"/>
              </a:solidFill>
              <a:latin typeface="Cambria"/>
              <a:ea typeface="Cambria"/>
              <a:cs typeface="Cambria"/>
              <a:sym typeface="Cambria"/>
            </a:endParaRPr>
          </a:p>
        </p:txBody>
      </p:sp>
      <p:sp>
        <p:nvSpPr>
          <p:cNvPr id="209" name="Google Shape;209;p18"/>
          <p:cNvSpPr/>
          <p:nvPr/>
        </p:nvSpPr>
        <p:spPr>
          <a:xfrm>
            <a:off x="231228" y="1645370"/>
            <a:ext cx="5896303" cy="2862282"/>
          </a:xfrm>
          <a:prstGeom prst="rect">
            <a:avLst/>
          </a:prstGeom>
          <a:noFill/>
          <a:ln>
            <a:noFill/>
          </a:ln>
        </p:spPr>
        <p:txBody>
          <a:bodyPr spcFirstLastPara="1" wrap="square" lIns="91425" tIns="45700" rIns="91425" bIns="45700" anchor="t" anchorCtr="0">
            <a:spAutoFit/>
          </a:bodyPr>
          <a:lstStyle/>
          <a:p>
            <a:pPr marL="0" marR="0" lvl="0" indent="-95250" algn="just" rtl="0">
              <a:lnSpc>
                <a:spcPct val="100000"/>
              </a:lnSpc>
              <a:spcBef>
                <a:spcPts val="0"/>
              </a:spcBef>
              <a:spcAft>
                <a:spcPts val="0"/>
              </a:spcAft>
              <a:buClr>
                <a:srgbClr val="000000"/>
              </a:buClr>
              <a:buSzPts val="1500"/>
              <a:buFont typeface="Arial"/>
              <a:buChar char="•"/>
            </a:pPr>
            <a:r>
              <a:rPr lang="en-US" sz="1500" b="1" i="0" u="none" strike="noStrike" cap="none" dirty="0">
                <a:solidFill>
                  <a:srgbClr val="000000"/>
                </a:solidFill>
                <a:latin typeface="Arial"/>
                <a:ea typeface="Arial"/>
                <a:cs typeface="Arial"/>
                <a:sym typeface="Arial"/>
              </a:rPr>
              <a:t> </a:t>
            </a:r>
            <a:r>
              <a:rPr lang="en-US" sz="1500" b="0" i="0" u="none" strike="noStrike" cap="none" dirty="0">
                <a:solidFill>
                  <a:srgbClr val="000000"/>
                </a:solidFill>
                <a:latin typeface="Cambria"/>
                <a:ea typeface="Cambria"/>
                <a:cs typeface="Cambria"/>
                <a:sym typeface="Cambria"/>
              </a:rPr>
              <a:t>Contact lenses are thin clear discs you wear directly on your eye.</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The principle is the same as glasses. The thin disc corrects the way light enters your eye. This helps you to see more clearly. Your contact lens prescription is the disc strength that will correct your vision.</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During a contact lens exam, you’ll get a prescription for the strength of contact lenses you need. Your prescription might not be the same for both eyes. The prescription for each eye can be different. Your eye doctor will also make sure your eyes are healthy enough for contact lenses.</a:t>
            </a:r>
            <a:endParaRPr dirty="0"/>
          </a:p>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a:t>
            </a:r>
            <a:r>
              <a:rPr lang="en-US" sz="1500" b="1" i="0" u="none" strike="noStrike" cap="none" dirty="0">
                <a:solidFill>
                  <a:srgbClr val="000000"/>
                </a:solidFill>
                <a:latin typeface="Cambria"/>
                <a:ea typeface="Cambria"/>
                <a:cs typeface="Cambria"/>
                <a:sym typeface="Cambria"/>
              </a:rPr>
              <a:t>If you already have a prescription for glasses, it’s important to understand that a prescription for contact lenses won’t the same as the prescription for your glasses. </a:t>
            </a:r>
            <a:endParaRPr dirty="0"/>
          </a:p>
        </p:txBody>
      </p:sp>
      <p:pic>
        <p:nvPicPr>
          <p:cNvPr id="210" name="Google Shape;210;p18" descr="C:\Users\HP\OneDrive\Desktop\10.jpg"/>
          <p:cNvPicPr preferRelativeResize="0"/>
          <p:nvPr/>
        </p:nvPicPr>
        <p:blipFill rotWithShape="1">
          <a:blip r:embed="rId5">
            <a:alphaModFix/>
          </a:blip>
          <a:srcRect/>
          <a:stretch/>
        </p:blipFill>
        <p:spPr>
          <a:xfrm>
            <a:off x="6226065" y="1467671"/>
            <a:ext cx="2782286" cy="1391143"/>
          </a:xfrm>
          <a:prstGeom prst="rect">
            <a:avLst/>
          </a:prstGeom>
          <a:noFill/>
          <a:ln w="19050" cap="flat" cmpd="sng">
            <a:solidFill>
              <a:schemeClr val="dk1"/>
            </a:solidFill>
            <a:prstDash val="solid"/>
            <a:round/>
            <a:headEnd type="none" w="sm" len="sm"/>
            <a:tailEnd type="none" w="sm" len="sm"/>
          </a:ln>
        </p:spPr>
      </p:pic>
      <p:pic>
        <p:nvPicPr>
          <p:cNvPr id="211" name="Google Shape;211;p18" descr="C:\Users\HP\OneDrive\Desktop\11.jpg"/>
          <p:cNvPicPr preferRelativeResize="0"/>
          <p:nvPr/>
        </p:nvPicPr>
        <p:blipFill rotWithShape="1">
          <a:blip r:embed="rId6">
            <a:alphaModFix/>
          </a:blip>
          <a:srcRect t="13011" b="13240"/>
          <a:stretch/>
        </p:blipFill>
        <p:spPr>
          <a:xfrm>
            <a:off x="6390784" y="2959976"/>
            <a:ext cx="2485171" cy="1832741"/>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9"/>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17" name="Google Shape;217;p19"/>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18" name="Google Shape;218;p19"/>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19" name="Google Shape;219;p19"/>
          <p:cNvSpPr txBox="1"/>
          <p:nvPr/>
        </p:nvSpPr>
        <p:spPr>
          <a:xfrm>
            <a:off x="2984936" y="1156139"/>
            <a:ext cx="450893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Types of contact lenses</a:t>
            </a:r>
            <a:endParaRPr/>
          </a:p>
        </p:txBody>
      </p:sp>
      <p:sp>
        <p:nvSpPr>
          <p:cNvPr id="220" name="Google Shape;220;p19"/>
          <p:cNvSpPr/>
          <p:nvPr/>
        </p:nvSpPr>
        <p:spPr>
          <a:xfrm>
            <a:off x="231228" y="1540267"/>
            <a:ext cx="8776138"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There are several types of contact lenses:</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Soft contact lenses</a:t>
            </a:r>
            <a:r>
              <a:rPr lang="en-US" sz="1400" b="0" i="0" u="none" strike="noStrike" cap="none">
                <a:solidFill>
                  <a:srgbClr val="000000"/>
                </a:solidFill>
                <a:latin typeface="Cambria"/>
                <a:ea typeface="Cambria"/>
                <a:cs typeface="Cambria"/>
                <a:sym typeface="Cambria"/>
              </a:rPr>
              <a:t> are the most common type of contact lens today. They’re comfortable and easier to manage than most other types of contacts. They’re typically disposable, and you can choose from contact lenses that you change daily, weekly, biweekly, or monthly.</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Hard contact lenses</a:t>
            </a:r>
            <a:r>
              <a:rPr lang="en-US" sz="1400" b="0" i="0" u="none" strike="noStrike" cap="none">
                <a:solidFill>
                  <a:srgbClr val="000000"/>
                </a:solidFill>
                <a:latin typeface="Cambria"/>
                <a:ea typeface="Cambria"/>
                <a:cs typeface="Cambria"/>
                <a:sym typeface="Cambria"/>
              </a:rPr>
              <a:t> are firm and made of a thin plastic that lets oxygen pass into your eye easily. They’re often a good option for people with astigmatism.</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Multifocal contact lenses</a:t>
            </a:r>
            <a:r>
              <a:rPr lang="en-US" sz="1400" b="0" i="0" u="none" strike="noStrike" cap="none">
                <a:solidFill>
                  <a:srgbClr val="000000"/>
                </a:solidFill>
                <a:latin typeface="Cambria"/>
                <a:ea typeface="Cambria"/>
                <a:cs typeface="Cambria"/>
                <a:sym typeface="Cambria"/>
              </a:rPr>
              <a:t> can correct both near and distance vision at the same time.</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Hybrid contact lenses</a:t>
            </a:r>
            <a:r>
              <a:rPr lang="en-US" sz="1400" b="0" i="0" u="none" strike="noStrike" cap="none">
                <a:solidFill>
                  <a:srgbClr val="000000"/>
                </a:solidFill>
                <a:latin typeface="Cambria"/>
                <a:ea typeface="Cambria"/>
                <a:cs typeface="Cambria"/>
                <a:sym typeface="Cambria"/>
              </a:rPr>
              <a:t>. Hybrid contacts combine hard and soft contacts together. The center is rigid but the outside is soft, allowing for a more comfortable fit.</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Toric contact lenses </a:t>
            </a:r>
            <a:r>
              <a:rPr lang="en-US" sz="1400" b="0" i="0" u="none" strike="noStrike" cap="none">
                <a:solidFill>
                  <a:srgbClr val="000000"/>
                </a:solidFill>
                <a:latin typeface="Cambria"/>
                <a:ea typeface="Cambria"/>
                <a:cs typeface="Cambria"/>
                <a:sym typeface="Cambria"/>
              </a:rPr>
              <a:t>are specialized soft contact lenses designed for people with astigmatism.</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Cosmetic contact lenses</a:t>
            </a:r>
            <a:r>
              <a:rPr lang="en-US" sz="1400" b="0" i="0" u="none" strike="noStrike" cap="none">
                <a:solidFill>
                  <a:srgbClr val="000000"/>
                </a:solidFill>
                <a:latin typeface="Cambria"/>
                <a:ea typeface="Cambria"/>
                <a:cs typeface="Cambria"/>
                <a:sym typeface="Cambria"/>
              </a:rPr>
              <a:t> change the color or appearance of your eyes without correcting your vision. You still need a prescription for these lenses, and they need to be cleaned and cared for just like regular contacts.</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0"/>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26" name="Google Shape;226;p20"/>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27" name="Google Shape;227;p20"/>
          <p:cNvSpPr txBox="1"/>
          <p:nvPr/>
        </p:nvSpPr>
        <p:spPr>
          <a:xfrm>
            <a:off x="76200" y="8165"/>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28" name="Google Shape;228;p20"/>
          <p:cNvSpPr txBox="1"/>
          <p:nvPr/>
        </p:nvSpPr>
        <p:spPr>
          <a:xfrm>
            <a:off x="2648607" y="1187670"/>
            <a:ext cx="42461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Vision correction surgery </a:t>
            </a:r>
            <a:endParaRPr sz="2400" b="1" i="0" u="none" strike="noStrike" cap="none">
              <a:solidFill>
                <a:srgbClr val="000000"/>
              </a:solidFill>
              <a:latin typeface="Cambria"/>
              <a:ea typeface="Cambria"/>
              <a:cs typeface="Cambria"/>
              <a:sym typeface="Cambria"/>
            </a:endParaRPr>
          </a:p>
        </p:txBody>
      </p:sp>
      <p:sp>
        <p:nvSpPr>
          <p:cNvPr id="229" name="Google Shape;229;p20"/>
          <p:cNvSpPr/>
          <p:nvPr/>
        </p:nvSpPr>
        <p:spPr>
          <a:xfrm>
            <a:off x="231228" y="1645370"/>
            <a:ext cx="8776138" cy="3570208"/>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Vision correction surgery can correct the way your eye processes light which, in turn, helps you to see more clearly.</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Some types of surgery can even involve a lens that’s implanted into your eye to correct your vision.</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Vision correction surgery is a popular option for people who don’t want to wear glasses or contact lenses. One of the best-known types of vision correction surgery is LASIK.</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But there are several other types of vision correction surgery. </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dirty="0">
                <a:solidFill>
                  <a:srgbClr val="000000"/>
                </a:solidFill>
                <a:latin typeface="Cambria"/>
                <a:ea typeface="Cambria"/>
                <a:cs typeface="Cambria"/>
                <a:sym typeface="Cambria"/>
              </a:rPr>
              <a:t>LASIK</a:t>
            </a:r>
            <a:r>
              <a:rPr lang="en-US" sz="1400" b="0" i="0" u="none" strike="noStrike" cap="none" dirty="0">
                <a:solidFill>
                  <a:srgbClr val="000000"/>
                </a:solidFill>
                <a:latin typeface="Cambria"/>
                <a:ea typeface="Cambria"/>
                <a:cs typeface="Cambria"/>
                <a:sym typeface="Cambria"/>
              </a:rPr>
              <a:t>. LASIK surgery is done by creating a small flap in your cornea, and then using a laser to change the shape of the cornea. This changes the way light reaches the retina. It can be used for nearsightedness, farsightedness, or astigmatism.</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dirty="0">
                <a:solidFill>
                  <a:srgbClr val="000000"/>
                </a:solidFill>
                <a:latin typeface="Cambria"/>
                <a:ea typeface="Cambria"/>
                <a:cs typeface="Cambria"/>
                <a:sym typeface="Cambria"/>
              </a:rPr>
              <a:t>Wavefront-guided LASIK</a:t>
            </a:r>
            <a:r>
              <a:rPr lang="en-US" sz="1400" b="0" i="0" u="none" strike="noStrike" cap="none" dirty="0">
                <a:solidFill>
                  <a:srgbClr val="000000"/>
                </a:solidFill>
                <a:latin typeface="Cambria"/>
                <a:ea typeface="Cambria"/>
                <a:cs typeface="Cambria"/>
                <a:sym typeface="Cambria"/>
              </a:rPr>
              <a:t>. This procedure involves measuring your eye from front to back with a special type of laser technique known as “wavefront” technology. This creates a 3-D image of your eye and allows for a more customized surgery based on your eye measurements.</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dirty="0">
                <a:solidFill>
                  <a:srgbClr val="000000"/>
                </a:solidFill>
                <a:latin typeface="Cambria"/>
                <a:ea typeface="Cambria"/>
                <a:cs typeface="Cambria"/>
                <a:sym typeface="Cambria"/>
              </a:rPr>
              <a:t>Photorefractive keratectomy (PRK)</a:t>
            </a:r>
            <a:r>
              <a:rPr lang="en-US" sz="1400" b="0" i="0" u="none" strike="noStrike" cap="none" dirty="0">
                <a:solidFill>
                  <a:srgbClr val="000000"/>
                </a:solidFill>
                <a:latin typeface="Cambria"/>
                <a:ea typeface="Cambria"/>
                <a:cs typeface="Cambria"/>
                <a:sym typeface="Cambria"/>
              </a:rPr>
              <a:t>. PRK is the most common alternative to LASIK. It involves removing the epithelial layer of the cornea and then reshaping it with a laser.</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1"/>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35" name="Google Shape;235;p21"/>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36" name="Google Shape;236;p21"/>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37" name="Google Shape;237;p21"/>
          <p:cNvSpPr/>
          <p:nvPr/>
        </p:nvSpPr>
        <p:spPr>
          <a:xfrm>
            <a:off x="189186" y="1445674"/>
            <a:ext cx="8776138" cy="32624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EpiLasik</a:t>
            </a:r>
            <a:r>
              <a:rPr lang="en-US" sz="1400" b="0" i="0" u="none" strike="noStrike" cap="none">
                <a:solidFill>
                  <a:srgbClr val="000000"/>
                </a:solidFill>
                <a:latin typeface="Cambria"/>
                <a:ea typeface="Cambria"/>
                <a:cs typeface="Cambria"/>
                <a:sym typeface="Cambria"/>
              </a:rPr>
              <a:t>. EpiLasik follows many of the same steps as PRK. The difference is that the epithelial layer of your cornea is saved and put back in place after your cornea is reshaped.</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SMILE</a:t>
            </a:r>
            <a:r>
              <a:rPr lang="en-US" sz="1400" b="0" i="0" u="none" strike="noStrike" cap="none">
                <a:solidFill>
                  <a:srgbClr val="000000"/>
                </a:solidFill>
                <a:latin typeface="Cambria"/>
                <a:ea typeface="Cambria"/>
                <a:cs typeface="Cambria"/>
                <a:sym typeface="Cambria"/>
              </a:rPr>
              <a:t>. An acronym for small incision lenticule extraction</a:t>
            </a:r>
            <a:r>
              <a:rPr lang="en-US" sz="1400" b="0" i="1" u="none" strike="noStrike" cap="none">
                <a:solidFill>
                  <a:srgbClr val="000000"/>
                </a:solidFill>
                <a:latin typeface="Cambria"/>
                <a:ea typeface="Cambria"/>
                <a:cs typeface="Cambria"/>
                <a:sym typeface="Cambria"/>
              </a:rPr>
              <a:t>,</a:t>
            </a:r>
            <a:r>
              <a:rPr lang="en-US" sz="1400" b="0" i="0" u="none" strike="noStrike" cap="none">
                <a:solidFill>
                  <a:srgbClr val="000000"/>
                </a:solidFill>
                <a:latin typeface="Cambria"/>
                <a:ea typeface="Cambria"/>
                <a:cs typeface="Cambria"/>
                <a:sym typeface="Cambria"/>
              </a:rPr>
              <a:t> this surgery is similar to LASIK, but the surgeon makes a smaller incision to alter the shape of the cornea in order to correct nearsightedness.</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Conductive keratoplasty (CK)</a:t>
            </a:r>
            <a:r>
              <a:rPr lang="en-US" sz="1400" b="0" i="0" u="none" strike="noStrike" cap="none">
                <a:solidFill>
                  <a:srgbClr val="000000"/>
                </a:solidFill>
                <a:latin typeface="Cambria"/>
                <a:ea typeface="Cambria"/>
                <a:cs typeface="Cambria"/>
                <a:sym typeface="Cambria"/>
              </a:rPr>
              <a:t>. This procedure uses heat to shrink and tighten the cornea. It’s used for people over 40 with mild to moderate farsightedness.</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Phakic intraocular lenses (IOLs)</a:t>
            </a:r>
            <a:r>
              <a:rPr lang="en-US" sz="1400" b="0" i="0" u="none" strike="noStrike" cap="none">
                <a:solidFill>
                  <a:srgbClr val="000000"/>
                </a:solidFill>
                <a:latin typeface="Cambria"/>
                <a:ea typeface="Cambria"/>
                <a:cs typeface="Cambria"/>
                <a:sym typeface="Cambria"/>
              </a:rPr>
              <a:t>. Phakic IOLs are surgically implanted lenses placed in front of the natural lens of the eye. This procedure is often used for people who need strong vision correction that can’t be corrected with standard LASIK or PRK.</a:t>
            </a:r>
            <a:endParaRPr/>
          </a:p>
          <a:p>
            <a:pPr marL="0" marR="0" lvl="0" indent="0" algn="just" rtl="0">
              <a:lnSpc>
                <a:spcPct val="100000"/>
              </a:lnSpc>
              <a:spcBef>
                <a:spcPts val="0"/>
              </a:spcBef>
              <a:spcAft>
                <a:spcPts val="0"/>
              </a:spcAft>
              <a:buNone/>
            </a:pPr>
            <a:endParaRPr sz="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Refractive Lens Exchange (RLE)</a:t>
            </a:r>
            <a:r>
              <a:rPr lang="en-US" sz="1400" b="0" i="0" u="none" strike="noStrike" cap="none">
                <a:solidFill>
                  <a:srgbClr val="000000"/>
                </a:solidFill>
                <a:latin typeface="Cambria"/>
                <a:ea typeface="Cambria"/>
                <a:cs typeface="Cambria"/>
                <a:sym typeface="Cambria"/>
              </a:rPr>
              <a:t>. RLE replaces the natural lens of the eye with an artificial lens. It can be used for people who are farsighted whose vision can’t be corrected with LASIK or PRK.</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2"/>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43" name="Google Shape;243;p22"/>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44" name="Google Shape;244;p22"/>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45" name="Google Shape;245;p22"/>
          <p:cNvSpPr txBox="1"/>
          <p:nvPr/>
        </p:nvSpPr>
        <p:spPr>
          <a:xfrm>
            <a:off x="3794235" y="1187670"/>
            <a:ext cx="1765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Cataract </a:t>
            </a:r>
            <a:endParaRPr sz="2400" b="1" i="0" u="none" strike="noStrike" cap="none">
              <a:solidFill>
                <a:srgbClr val="000000"/>
              </a:solidFill>
              <a:latin typeface="Cambria"/>
              <a:ea typeface="Cambria"/>
              <a:cs typeface="Cambria"/>
              <a:sym typeface="Cambria"/>
            </a:endParaRPr>
          </a:p>
        </p:txBody>
      </p:sp>
      <p:sp>
        <p:nvSpPr>
          <p:cNvPr id="246" name="Google Shape;246;p22"/>
          <p:cNvSpPr/>
          <p:nvPr/>
        </p:nvSpPr>
        <p:spPr>
          <a:xfrm>
            <a:off x="231228" y="1645370"/>
            <a:ext cx="8776138" cy="3323987"/>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A cataract is a cloudy area in the lens of your eye (the clear part of the eye that helps to focus light). Cataracts are very common as you get older. </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At first, you may not notice that you have a cataract. But over time, cataracts can make your vision blurry, hazy, or less colorful.</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You may have trouble reading or doing other everyday activities. </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Cambria"/>
                <a:ea typeface="Cambria"/>
                <a:cs typeface="Cambria"/>
                <a:sym typeface="Cambria"/>
              </a:rPr>
              <a:t> Over time, cataracts can lead to vision loss.</a:t>
            </a:r>
            <a:endParaRPr dirty="0"/>
          </a:p>
          <a:p>
            <a:pPr marL="0" marR="0" lvl="0" indent="-88900" algn="just"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Cambria"/>
                <a:ea typeface="Cambria"/>
                <a:cs typeface="Cambria"/>
                <a:sym typeface="Cambria"/>
              </a:rPr>
              <a:t> </a:t>
            </a:r>
            <a:r>
              <a:rPr lang="en-US" sz="1400" b="0" i="0" u="none" strike="noStrike" cap="none" dirty="0">
                <a:solidFill>
                  <a:srgbClr val="000000"/>
                </a:solidFill>
                <a:latin typeface="Cambria"/>
                <a:ea typeface="Cambria"/>
                <a:cs typeface="Cambria"/>
                <a:sym typeface="Cambria"/>
              </a:rPr>
              <a:t>Surgery can get rid of cataracts. Cataract surgery is safe and corrects vision problems caused by cataracts.  </a:t>
            </a:r>
            <a:endParaRPr dirty="0"/>
          </a:p>
          <a:p>
            <a:pPr marL="0" marR="0" lvl="0" indent="0" algn="l" rtl="0">
              <a:lnSpc>
                <a:spcPct val="100000"/>
              </a:lnSpc>
              <a:spcBef>
                <a:spcPts val="0"/>
              </a:spcBef>
              <a:spcAft>
                <a:spcPts val="0"/>
              </a:spcAft>
              <a:buNone/>
            </a:pPr>
            <a:r>
              <a:rPr lang="en-US" sz="1400" b="1" i="0" u="none" strike="noStrike" cap="none" dirty="0">
                <a:solidFill>
                  <a:srgbClr val="000000"/>
                </a:solidFill>
                <a:latin typeface="Cambria"/>
                <a:ea typeface="Cambria"/>
                <a:cs typeface="Cambria"/>
                <a:sym typeface="Cambria"/>
              </a:rPr>
              <a:t>Symptoms of cataracts</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Cloudy or blurry</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Colors look faded</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You can’t see well at night</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Lamps, sunlight, or headlights seem too bright</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You see a halo around lights</a:t>
            </a:r>
            <a:endParaRPr dirty="0"/>
          </a:p>
          <a:p>
            <a:pPr marL="0" marR="0" lvl="3" indent="-8890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Cambria"/>
                <a:ea typeface="Cambria"/>
                <a:cs typeface="Cambria"/>
                <a:sym typeface="Cambria"/>
              </a:rPr>
              <a:t> You see double (this sometimes goes away as the cataract gets bigger)</a:t>
            </a:r>
            <a:endParaRPr dirty="0"/>
          </a:p>
          <a:p>
            <a:pPr marL="0" marR="0" lvl="3" indent="-88900" algn="l" rtl="0">
              <a:lnSpc>
                <a:spcPct val="100000"/>
              </a:lnSpc>
              <a:spcBef>
                <a:spcPts val="0"/>
              </a:spcBef>
              <a:spcAft>
                <a:spcPts val="0"/>
              </a:spcAft>
              <a:buClr>
                <a:srgbClr val="000000"/>
              </a:buClr>
              <a:buSzPts val="1400"/>
              <a:buFont typeface="Noto Sans Symbols"/>
              <a:buChar char="✔"/>
            </a:pPr>
            <a:endParaRPr dirty="0"/>
          </a:p>
        </p:txBody>
      </p:sp>
      <p:sp>
        <p:nvSpPr>
          <p:cNvPr id="247" name="Google Shape;247;p22" descr="What Are Cataracts? - American Academy of Ophthalmology"/>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8" name="Google Shape;248;p22" descr="C:\Users\HP\OneDrive\Desktop\9.jpg"/>
          <p:cNvPicPr preferRelativeResize="0"/>
          <p:nvPr/>
        </p:nvPicPr>
        <p:blipFill rotWithShape="1">
          <a:blip r:embed="rId5">
            <a:alphaModFix/>
          </a:blip>
          <a:srcRect/>
          <a:stretch/>
        </p:blipFill>
        <p:spPr>
          <a:xfrm>
            <a:off x="6558455" y="3475148"/>
            <a:ext cx="2302752" cy="1151376"/>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3"/>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54" name="Google Shape;254;p23"/>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55" name="Google Shape;255;p23"/>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56" name="Google Shape;256;p23"/>
          <p:cNvSpPr txBox="1"/>
          <p:nvPr/>
        </p:nvSpPr>
        <p:spPr>
          <a:xfrm>
            <a:off x="2722180" y="1156139"/>
            <a:ext cx="395189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Treatment for cataracts  </a:t>
            </a:r>
            <a:endParaRPr sz="2400" b="1" i="0" u="none" strike="noStrike" cap="none">
              <a:solidFill>
                <a:srgbClr val="000000"/>
              </a:solidFill>
              <a:latin typeface="Cambria"/>
              <a:ea typeface="Cambria"/>
              <a:cs typeface="Cambria"/>
              <a:sym typeface="Cambria"/>
            </a:endParaRPr>
          </a:p>
        </p:txBody>
      </p:sp>
      <p:sp>
        <p:nvSpPr>
          <p:cNvPr id="257" name="Google Shape;257;p23"/>
          <p:cNvSpPr/>
          <p:nvPr/>
        </p:nvSpPr>
        <p:spPr>
          <a:xfrm>
            <a:off x="231228" y="1645370"/>
            <a:ext cx="8776138" cy="30469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Surgery is the only way to get rid of a cataract, but you may not need to get surgery right away.</a:t>
            </a:r>
            <a:endParaRPr/>
          </a:p>
          <a:p>
            <a:pPr marL="0" marR="0" lvl="0" indent="0" algn="just"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Home treatment: </a:t>
            </a:r>
            <a:r>
              <a:rPr lang="en-US" sz="1600" b="0" i="0" u="none" strike="noStrike" cap="none">
                <a:solidFill>
                  <a:srgbClr val="000000"/>
                </a:solidFill>
                <a:latin typeface="Cambria"/>
                <a:ea typeface="Cambria"/>
                <a:cs typeface="Cambria"/>
                <a:sym typeface="Cambria"/>
              </a:rPr>
              <a:t>Early on, you may be able to make small changes to manage cataracts. You can do things like:</a:t>
            </a:r>
            <a:endParaRPr/>
          </a:p>
          <a:p>
            <a:pPr marL="0" marR="0" lvl="0" indent="0" algn="just"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Use brighter lights at home or work</a:t>
            </a:r>
            <a:endParaRPr/>
          </a:p>
          <a:p>
            <a:pPr marL="0" marR="0" lvl="0" indent="0" algn="just"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Wear anti-glare sunglasses</a:t>
            </a:r>
            <a:endParaRPr/>
          </a:p>
          <a:p>
            <a:pPr marL="0" marR="0" lvl="0" indent="0" algn="just" rtl="0">
              <a:lnSpc>
                <a:spcPct val="100000"/>
              </a:lnSpc>
              <a:spcBef>
                <a:spcPts val="0"/>
              </a:spcBef>
              <a:spcAft>
                <a:spcPts val="0"/>
              </a:spcAft>
              <a:buNone/>
            </a:pPr>
            <a:r>
              <a:rPr lang="en-US" sz="1600" b="0" i="0" u="none" strike="noStrike" cap="none">
                <a:solidFill>
                  <a:srgbClr val="000000"/>
                </a:solidFill>
                <a:latin typeface="Cambria"/>
                <a:ea typeface="Cambria"/>
                <a:cs typeface="Cambria"/>
                <a:sym typeface="Cambria"/>
              </a:rPr>
              <a:t>Use magnifying lenses for reading and other activities</a:t>
            </a:r>
            <a:endParaRPr/>
          </a:p>
          <a:p>
            <a:pPr marL="0" marR="0" lvl="0" indent="0" algn="just"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New glasses or contacts: </a:t>
            </a:r>
            <a:r>
              <a:rPr lang="en-US" sz="1600" b="0" i="0" u="none" strike="noStrike" cap="none">
                <a:solidFill>
                  <a:srgbClr val="000000"/>
                </a:solidFill>
                <a:latin typeface="Cambria"/>
                <a:ea typeface="Cambria"/>
                <a:cs typeface="Cambria"/>
                <a:sym typeface="Cambria"/>
              </a:rPr>
              <a:t>A new prescription for eyeglasses or contact lenses can help you see better with cataracts early on.</a:t>
            </a:r>
            <a:endParaRPr/>
          </a:p>
          <a:p>
            <a:pPr marL="0" marR="0" lvl="0" indent="0" algn="just"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Surgery: </a:t>
            </a:r>
            <a:r>
              <a:rPr lang="en-US" sz="1600" b="0" i="0" u="none" strike="noStrike" cap="none">
                <a:solidFill>
                  <a:srgbClr val="000000"/>
                </a:solidFill>
                <a:latin typeface="Cambria"/>
                <a:ea typeface="Cambria"/>
                <a:cs typeface="Cambria"/>
                <a:sym typeface="Cambria"/>
              </a:rPr>
              <a:t>Your doctor might suggest surgery if your cataracts start getting in the way of everyday activities like reading, driving, or watching TV. During cataract surgery, the doctor removes the clouded lens and replaces it with a new, artificial lens (also called an intraocular lens, or IOL). This surgery is very safe, and 9 out of 10 people who get it can see better afterwards.</a:t>
            </a:r>
            <a:endParaRPr sz="1600" b="1" i="0" u="none" strike="noStrike" cap="none">
              <a:solidFill>
                <a:srgbClr val="000000"/>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4"/>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63" name="Google Shape;263;p24"/>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64" name="Google Shape;264;p24"/>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65" name="Google Shape;265;p24"/>
          <p:cNvSpPr txBox="1"/>
          <p:nvPr/>
        </p:nvSpPr>
        <p:spPr>
          <a:xfrm>
            <a:off x="3258207" y="1177160"/>
            <a:ext cx="25435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Lens Materials</a:t>
            </a:r>
            <a:endParaRPr sz="2400" b="1" i="0" u="none" strike="noStrike" cap="none">
              <a:solidFill>
                <a:srgbClr val="000000"/>
              </a:solidFill>
              <a:latin typeface="Cambria"/>
              <a:ea typeface="Cambria"/>
              <a:cs typeface="Cambria"/>
              <a:sym typeface="Cambria"/>
            </a:endParaRPr>
          </a:p>
        </p:txBody>
      </p:sp>
      <p:sp>
        <p:nvSpPr>
          <p:cNvPr id="266" name="Google Shape;266;p24"/>
          <p:cNvSpPr/>
          <p:nvPr/>
        </p:nvSpPr>
        <p:spPr>
          <a:xfrm>
            <a:off x="231228" y="1645370"/>
            <a:ext cx="8776138" cy="325217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Common Eyeglass Lens Materials</a:t>
            </a: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Standard glass</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Glass had been the material most widely used for ocular lenses until the 1970s. Glass provides superior optical quality and has the most scratch-resistance surface, however it has several limitations including heavy weight, increased thickness, and low impact resistance.</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Chemical or thermal tempering can increase the shatter resistance.</a:t>
            </a:r>
            <a:endParaRPr/>
          </a:p>
          <a:p>
            <a:pPr marL="0" marR="0" lvl="0" indent="0" algn="just" rtl="0">
              <a:lnSpc>
                <a:spcPct val="100000"/>
              </a:lnSpc>
              <a:spcBef>
                <a:spcPts val="0"/>
              </a:spcBef>
              <a:spcAft>
                <a:spcPts val="0"/>
              </a:spcAft>
              <a:buNone/>
            </a:pPr>
            <a:endParaRPr sz="1400" b="0" i="0" u="none" strike="noStrike" cap="none" baseline="3000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Standard plastic</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Plastic lenses gained popularity in the 1970s and have the benefits of weighing half as much as glass lenses due to their lower specific gravity and having high optical quality.</a:t>
            </a:r>
            <a:r>
              <a:rPr lang="en-US" sz="1400" b="0" i="0" u="none" strike="noStrike" cap="none" baseline="30000">
                <a:solidFill>
                  <a:srgbClr val="000000"/>
                </a:solidFill>
                <a:latin typeface="Cambria"/>
                <a:ea typeface="Cambria"/>
                <a:cs typeface="Cambria"/>
                <a:sym typeface="Cambria"/>
              </a:rPr>
              <a:t> </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baseline="30000">
                <a:solidFill>
                  <a:srgbClr val="000000"/>
                </a:solidFill>
                <a:latin typeface="Cambria"/>
                <a:ea typeface="Cambria"/>
                <a:cs typeface="Cambria"/>
                <a:sym typeface="Cambria"/>
              </a:rPr>
              <a:t> </a:t>
            </a:r>
            <a:r>
              <a:rPr lang="en-US" sz="1400" b="0" i="0" u="none" strike="noStrike" cap="none">
                <a:solidFill>
                  <a:srgbClr val="000000"/>
                </a:solidFill>
                <a:latin typeface="Cambria"/>
                <a:ea typeface="Cambria"/>
                <a:cs typeface="Cambria"/>
                <a:sym typeface="Cambria"/>
              </a:rPr>
              <a:t>CR-39 which stands for Columbia resin #39 is the most commonly used plastic polymer lens material.</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The lenses block 80% of ultraviolet light without treatment, and can be tinted and coated to provide further ultraviolet light blocking.</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Plastic lenses tend to have a lower index of refraction, which require thicker lenses.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25"/>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72" name="Google Shape;272;p25"/>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73" name="Google Shape;273;p25"/>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74" name="Google Shape;274;p25"/>
          <p:cNvSpPr/>
          <p:nvPr/>
        </p:nvSpPr>
        <p:spPr>
          <a:xfrm>
            <a:off x="388882" y="1351080"/>
            <a:ext cx="8586952" cy="310854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ambria"/>
                <a:ea typeface="Cambria"/>
                <a:cs typeface="Cambria"/>
                <a:sym typeface="Cambria"/>
              </a:rPr>
              <a:t> </a:t>
            </a:r>
            <a:r>
              <a:rPr lang="en-US" sz="1400" b="1" i="0" u="none" strike="noStrike" cap="none">
                <a:solidFill>
                  <a:srgbClr val="000000"/>
                </a:solidFill>
                <a:latin typeface="Cambria"/>
                <a:ea typeface="Cambria"/>
                <a:cs typeface="Cambria"/>
                <a:sym typeface="Cambria"/>
              </a:rPr>
              <a:t>Polycarbonate</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High index polycarbonate lenses were popularized in the 1980s due to light weight, thin profile, superior impact resistance, and ultraviolet protection.</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These lenses are often recommended for children, young adults, individuals with active lifestyles, and as safety eyewear.</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They are very durable and can be up to 30% thinner than regular glass or plastic lenses.</a:t>
            </a:r>
            <a:r>
              <a:rPr lang="en-US" sz="1400" b="0" i="0" u="none" strike="noStrike" cap="none" baseline="30000">
                <a:solidFill>
                  <a:srgbClr val="000000"/>
                </a:solidFill>
                <a:latin typeface="Cambria"/>
                <a:ea typeface="Cambria"/>
                <a:cs typeface="Cambria"/>
                <a:sym typeface="Cambria"/>
              </a:rPr>
              <a:t>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Cambria"/>
                <a:ea typeface="Cambria"/>
                <a:cs typeface="Cambria"/>
                <a:sym typeface="Cambria"/>
              </a:rPr>
              <a:t>Trivex</a:t>
            </a:r>
            <a:endParaRPr sz="1400" b="1" i="0" u="none" strike="noStrike" cap="none">
              <a:solidFill>
                <a:srgbClr val="000000"/>
              </a:solidFill>
              <a:latin typeface="Cambria"/>
              <a:ea typeface="Cambria"/>
              <a:cs typeface="Cambria"/>
              <a:sym typeface="Cambria"/>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Trivex was introduced in 2001 and is a highly impact-resistant material with a low specific gravity delivering strong optical quality.</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Trivex is also able to block nearly all ultraviolet light. A disadvantage of Trivex lenses is its low index of refraction, thus requiring thicker lenses for higher powers.</a:t>
            </a:r>
            <a:endParaRPr/>
          </a:p>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A scratch-resistant coating is required for this lens.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06ABCD-CC39-8F83-3186-C3A66D9C5E55}"/>
              </a:ext>
            </a:extLst>
          </p:cNvPr>
          <p:cNvPicPr>
            <a:picLocks noChangeAspect="1"/>
          </p:cNvPicPr>
          <p:nvPr/>
        </p:nvPicPr>
        <p:blipFill>
          <a:blip r:embed="rId2"/>
          <a:stretch>
            <a:fillRect/>
          </a:stretch>
        </p:blipFill>
        <p:spPr>
          <a:xfrm>
            <a:off x="427296" y="246762"/>
            <a:ext cx="3752850" cy="1971897"/>
          </a:xfrm>
          <a:prstGeom prst="rect">
            <a:avLst/>
          </a:prstGeom>
        </p:spPr>
      </p:pic>
      <p:pic>
        <p:nvPicPr>
          <p:cNvPr id="3" name="Picture 2">
            <a:extLst>
              <a:ext uri="{FF2B5EF4-FFF2-40B4-BE49-F238E27FC236}">
                <a16:creationId xmlns:a16="http://schemas.microsoft.com/office/drawing/2014/main" id="{77472313-956D-60D5-CFF5-F941DD434E66}"/>
              </a:ext>
            </a:extLst>
          </p:cNvPr>
          <p:cNvPicPr>
            <a:picLocks noChangeAspect="1"/>
          </p:cNvPicPr>
          <p:nvPr/>
        </p:nvPicPr>
        <p:blipFill>
          <a:blip r:embed="rId3"/>
          <a:stretch>
            <a:fillRect/>
          </a:stretch>
        </p:blipFill>
        <p:spPr>
          <a:xfrm>
            <a:off x="4238846" y="1108888"/>
            <a:ext cx="4821643" cy="3733800"/>
          </a:xfrm>
          <a:prstGeom prst="rect">
            <a:avLst/>
          </a:prstGeom>
        </p:spPr>
      </p:pic>
      <p:pic>
        <p:nvPicPr>
          <p:cNvPr id="4" name="Picture 3">
            <a:extLst>
              <a:ext uri="{FF2B5EF4-FFF2-40B4-BE49-F238E27FC236}">
                <a16:creationId xmlns:a16="http://schemas.microsoft.com/office/drawing/2014/main" id="{BD37742C-65AF-FECE-5E9D-16CCD2A990B6}"/>
              </a:ext>
            </a:extLst>
          </p:cNvPr>
          <p:cNvPicPr>
            <a:picLocks noChangeAspect="1"/>
          </p:cNvPicPr>
          <p:nvPr/>
        </p:nvPicPr>
        <p:blipFill>
          <a:blip r:embed="rId4"/>
          <a:stretch>
            <a:fillRect/>
          </a:stretch>
        </p:blipFill>
        <p:spPr>
          <a:xfrm>
            <a:off x="427296" y="2353339"/>
            <a:ext cx="3315366" cy="2683836"/>
          </a:xfrm>
          <a:prstGeom prst="rect">
            <a:avLst/>
          </a:prstGeom>
        </p:spPr>
      </p:pic>
    </p:spTree>
    <p:extLst>
      <p:ext uri="{BB962C8B-B14F-4D97-AF65-F5344CB8AC3E}">
        <p14:creationId xmlns:p14="http://schemas.microsoft.com/office/powerpoint/2010/main" val="3489676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6"/>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80" name="Google Shape;280;p26"/>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81" name="Google Shape;281;p26"/>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82" name="Google Shape;282;p26"/>
          <p:cNvSpPr txBox="1"/>
          <p:nvPr/>
        </p:nvSpPr>
        <p:spPr>
          <a:xfrm>
            <a:off x="3258207" y="1177160"/>
            <a:ext cx="25435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Bionic Eye</a:t>
            </a:r>
            <a:endParaRPr sz="2400" b="1" i="0" u="none" strike="noStrike" cap="none">
              <a:solidFill>
                <a:srgbClr val="000000"/>
              </a:solidFill>
              <a:latin typeface="Cambria"/>
              <a:ea typeface="Cambria"/>
              <a:cs typeface="Cambria"/>
              <a:sym typeface="Cambria"/>
            </a:endParaRPr>
          </a:p>
        </p:txBody>
      </p:sp>
      <p:sp>
        <p:nvSpPr>
          <p:cNvPr id="283" name="Google Shape;283;p26"/>
          <p:cNvSpPr/>
          <p:nvPr/>
        </p:nvSpPr>
        <p:spPr>
          <a:xfrm>
            <a:off x="273268" y="1588681"/>
            <a:ext cx="5770179" cy="4708941"/>
          </a:xfrm>
          <a:prstGeom prst="rect">
            <a:avLst/>
          </a:prstGeom>
          <a:noFill/>
          <a:ln>
            <a:noFill/>
          </a:ln>
        </p:spPr>
        <p:txBody>
          <a:bodyPr spcFirstLastPara="1" wrap="square" lIns="91425" tIns="45700" rIns="91425" bIns="45700" anchor="t" anchorCtr="0">
            <a:spAutoFit/>
          </a:bodyPr>
          <a:lstStyle/>
          <a:p>
            <a:pPr marL="0" marR="0" lvl="0" indent="-95250" algn="just" rtl="0">
              <a:lnSpc>
                <a:spcPct val="100000"/>
              </a:lnSpc>
              <a:spcBef>
                <a:spcPts val="0"/>
              </a:spcBef>
              <a:spcAft>
                <a:spcPts val="0"/>
              </a:spcAft>
              <a:buClr>
                <a:srgbClr val="000000"/>
              </a:buClr>
              <a:buSzPts val="1500"/>
              <a:buFont typeface="Arial"/>
              <a:buChar char="•"/>
            </a:pPr>
            <a:r>
              <a:rPr lang="en-US" sz="1500" b="0" i="0" u="none" strike="noStrike" cap="none" dirty="0">
                <a:solidFill>
                  <a:srgbClr val="000000"/>
                </a:solidFill>
                <a:latin typeface="Cambria"/>
                <a:ea typeface="Cambria"/>
                <a:cs typeface="Cambria"/>
                <a:sym typeface="Cambria"/>
              </a:rPr>
              <a:t> </a:t>
            </a:r>
            <a:r>
              <a:rPr lang="en-US" sz="2000" b="1" i="0" u="none" strike="noStrike" cap="none" dirty="0">
                <a:solidFill>
                  <a:srgbClr val="000000"/>
                </a:solidFill>
                <a:latin typeface="Cambria"/>
                <a:ea typeface="Cambria"/>
                <a:cs typeface="Cambria"/>
                <a:sym typeface="Cambria"/>
              </a:rPr>
              <a:t>Bionic eye</a:t>
            </a:r>
            <a:r>
              <a:rPr lang="en-US" sz="2000" b="0" i="0" u="none" strike="noStrike" cap="none" dirty="0">
                <a:solidFill>
                  <a:srgbClr val="000000"/>
                </a:solidFill>
                <a:latin typeface="Cambria"/>
                <a:ea typeface="Cambria"/>
                <a:cs typeface="Cambria"/>
                <a:sym typeface="Cambria"/>
              </a:rPr>
              <a:t>, electrical prosthesis surgically implanted into a human eye in order to allow for the transduction of light (the change of light from the environment into impulses the brain can process) in people who have sustained severe damage to the retina.</a:t>
            </a:r>
          </a:p>
          <a:p>
            <a:pPr marL="0" marR="0" lvl="0" indent="-95250" algn="just" rtl="0">
              <a:lnSpc>
                <a:spcPct val="100000"/>
              </a:lnSpc>
              <a:spcBef>
                <a:spcPts val="0"/>
              </a:spcBef>
              <a:spcAft>
                <a:spcPts val="0"/>
              </a:spcAft>
              <a:buClr>
                <a:srgbClr val="000000"/>
              </a:buClr>
              <a:buSzPts val="1500"/>
              <a:buFont typeface="Arial"/>
              <a:buChar char="•"/>
            </a:pPr>
            <a:endParaRPr sz="2000" dirty="0"/>
          </a:p>
          <a:p>
            <a:pPr marL="0" marR="0" lvl="0" indent="-95250" algn="just" rtl="0">
              <a:lnSpc>
                <a:spcPct val="100000"/>
              </a:lnSpc>
              <a:spcBef>
                <a:spcPts val="0"/>
              </a:spcBef>
              <a:spcAft>
                <a:spcPts val="0"/>
              </a:spcAft>
              <a:buClr>
                <a:srgbClr val="000000"/>
              </a:buClr>
              <a:buSzPts val="1500"/>
              <a:buFont typeface="Arial"/>
              <a:buChar char="•"/>
            </a:pPr>
            <a:r>
              <a:rPr lang="en-US" sz="2000" b="0" i="0" u="none" strike="noStrike" cap="none" dirty="0">
                <a:solidFill>
                  <a:srgbClr val="000000"/>
                </a:solidFill>
                <a:latin typeface="Cambria"/>
                <a:ea typeface="Cambria"/>
                <a:cs typeface="Cambria"/>
                <a:sym typeface="Cambria"/>
              </a:rPr>
              <a:t>The bionic eye comprises an external camera and transmitter and an internal microchip. </a:t>
            </a:r>
          </a:p>
          <a:p>
            <a:pPr marL="0" marR="0" lvl="0" indent="-95250" algn="just" rtl="0">
              <a:lnSpc>
                <a:spcPct val="100000"/>
              </a:lnSpc>
              <a:spcBef>
                <a:spcPts val="0"/>
              </a:spcBef>
              <a:spcAft>
                <a:spcPts val="0"/>
              </a:spcAft>
              <a:buClr>
                <a:srgbClr val="000000"/>
              </a:buClr>
              <a:buSzPts val="1500"/>
              <a:buFont typeface="Arial"/>
              <a:buChar char="•"/>
            </a:pPr>
            <a:endParaRPr lang="en-US" sz="2000" dirty="0">
              <a:latin typeface="Cambria"/>
              <a:ea typeface="Cambria"/>
              <a:cs typeface="Cambria"/>
              <a:sym typeface="Cambria"/>
            </a:endParaRPr>
          </a:p>
          <a:p>
            <a:pPr marL="0" marR="0" lvl="0" indent="-95250" algn="just" rtl="0">
              <a:lnSpc>
                <a:spcPct val="100000"/>
              </a:lnSpc>
              <a:spcBef>
                <a:spcPts val="0"/>
              </a:spcBef>
              <a:spcAft>
                <a:spcPts val="0"/>
              </a:spcAft>
              <a:buClr>
                <a:srgbClr val="000000"/>
              </a:buClr>
              <a:buSzPts val="1500"/>
              <a:buFont typeface="Arial"/>
              <a:buChar char="•"/>
            </a:pPr>
            <a:endParaRPr lang="en-US" sz="2000" b="0" i="0" u="none" strike="noStrike" cap="none" dirty="0">
              <a:solidFill>
                <a:srgbClr val="000000"/>
              </a:solidFill>
              <a:latin typeface="Cambria"/>
              <a:ea typeface="Cambria"/>
              <a:cs typeface="Cambria"/>
              <a:sym typeface="Cambria"/>
            </a:endParaRPr>
          </a:p>
          <a:p>
            <a:pPr marL="0" marR="0" lvl="0" indent="-95250" algn="just" rtl="0">
              <a:lnSpc>
                <a:spcPct val="100000"/>
              </a:lnSpc>
              <a:spcBef>
                <a:spcPts val="0"/>
              </a:spcBef>
              <a:spcAft>
                <a:spcPts val="0"/>
              </a:spcAft>
              <a:buClr>
                <a:srgbClr val="000000"/>
              </a:buClr>
              <a:buSzPts val="1500"/>
              <a:buFont typeface="Arial"/>
              <a:buChar char="•"/>
            </a:pPr>
            <a:r>
              <a:rPr lang="en-US" sz="2000" b="0" i="0" u="none" strike="noStrike" cap="none" dirty="0">
                <a:solidFill>
                  <a:srgbClr val="000000"/>
                </a:solidFill>
                <a:latin typeface="Cambria"/>
                <a:ea typeface="Cambria"/>
                <a:cs typeface="Cambria"/>
                <a:sym typeface="Cambria"/>
              </a:rPr>
              <a:t>The camera is mounted on a pair of eyeglasses, where it serves to organize the visual stimuli of the environment before emitting high-frequency radio waves</a:t>
            </a:r>
            <a:r>
              <a:rPr lang="en-US" sz="1500" b="0" i="0" u="none" strike="noStrike" cap="none" dirty="0">
                <a:solidFill>
                  <a:srgbClr val="000000"/>
                </a:solidFill>
                <a:latin typeface="Cambria"/>
                <a:ea typeface="Cambria"/>
                <a:cs typeface="Cambria"/>
                <a:sym typeface="Cambria"/>
              </a:rPr>
              <a:t>. </a:t>
            </a:r>
            <a:endParaRPr dirty="0"/>
          </a:p>
        </p:txBody>
      </p:sp>
      <p:pic>
        <p:nvPicPr>
          <p:cNvPr id="284" name="Google Shape;284;p26" descr="C:\Users\HP\OneDrive\Desktop\12.jpg"/>
          <p:cNvPicPr preferRelativeResize="0"/>
          <p:nvPr/>
        </p:nvPicPr>
        <p:blipFill rotWithShape="1">
          <a:blip r:embed="rId5">
            <a:alphaModFix/>
          </a:blip>
          <a:srcRect/>
          <a:stretch/>
        </p:blipFill>
        <p:spPr>
          <a:xfrm>
            <a:off x="6310342" y="2247409"/>
            <a:ext cx="2701949" cy="1420702"/>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5144-6148-2D7B-9FC5-68F554B5169E}"/>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90928D2-48D0-E740-48AF-E8D91EA29051}"/>
              </a:ext>
            </a:extLst>
          </p:cNvPr>
          <p:cNvSpPr>
            <a:spLocks noGrp="1"/>
          </p:cNvSpPr>
          <p:nvPr>
            <p:ph type="body" idx="1"/>
          </p:nvPr>
        </p:nvSpPr>
        <p:spPr/>
        <p:txBody>
          <a:bodyPr/>
          <a:lstStyle/>
          <a:p>
            <a:r>
              <a:rPr lang="en-US" sz="1800" b="0" i="0" u="none" strike="noStrike" cap="none" dirty="0">
                <a:solidFill>
                  <a:srgbClr val="000000"/>
                </a:solidFill>
                <a:latin typeface="Cambria"/>
                <a:ea typeface="Cambria"/>
                <a:cs typeface="Cambria"/>
                <a:sym typeface="Cambria"/>
              </a:rPr>
              <a:t>The stimulator microchip consists of an electrode array that is surgically implanted into the retina. </a:t>
            </a:r>
          </a:p>
          <a:p>
            <a:r>
              <a:rPr lang="en-US" sz="1800" b="0" i="0" u="none" strike="noStrike" cap="none" dirty="0">
                <a:solidFill>
                  <a:srgbClr val="000000"/>
                </a:solidFill>
                <a:latin typeface="Cambria"/>
                <a:ea typeface="Cambria"/>
                <a:cs typeface="Cambria"/>
                <a:sym typeface="Cambria"/>
              </a:rPr>
              <a:t>That functions as an electrical relay in place of degenerated retinal cells. </a:t>
            </a:r>
          </a:p>
          <a:p>
            <a:r>
              <a:rPr lang="en-US" sz="1800" b="0" i="0" u="none" strike="noStrike" cap="none" dirty="0">
                <a:solidFill>
                  <a:srgbClr val="000000"/>
                </a:solidFill>
                <a:latin typeface="Cambria"/>
                <a:ea typeface="Cambria"/>
                <a:cs typeface="Cambria"/>
                <a:sym typeface="Cambria"/>
              </a:rPr>
              <a:t>The radio waves that are emitted by the external camera and transmitter are received by the stimulator, which then fires electrical impulses. </a:t>
            </a:r>
          </a:p>
          <a:p>
            <a:endParaRPr lang="en-US" dirty="0">
              <a:solidFill>
                <a:srgbClr val="000000"/>
              </a:solidFill>
              <a:latin typeface="Cambria"/>
              <a:ea typeface="Cambria"/>
              <a:cs typeface="Cambria"/>
              <a:sym typeface="Cambria"/>
            </a:endParaRPr>
          </a:p>
          <a:p>
            <a:r>
              <a:rPr lang="en-US" sz="1800" b="0" i="0" u="none" strike="noStrike" cap="none" dirty="0">
                <a:solidFill>
                  <a:srgbClr val="000000"/>
                </a:solidFill>
                <a:latin typeface="Cambria"/>
                <a:ea typeface="Cambria"/>
                <a:cs typeface="Cambria"/>
                <a:sym typeface="Cambria"/>
              </a:rPr>
              <a:t>The impulses are relayed by the few remaining retinal cells and are transduced as normal to the optic nerve pathway, resulting in vision.</a:t>
            </a:r>
            <a:endParaRPr lang="en-IN" dirty="0"/>
          </a:p>
        </p:txBody>
      </p:sp>
    </p:spTree>
    <p:extLst>
      <p:ext uri="{BB962C8B-B14F-4D97-AF65-F5344CB8AC3E}">
        <p14:creationId xmlns:p14="http://schemas.microsoft.com/office/powerpoint/2010/main" val="864552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7"/>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290" name="Google Shape;290;p27"/>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291" name="Google Shape;291;p27"/>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292" name="Google Shape;292;p27"/>
          <p:cNvSpPr txBox="1"/>
          <p:nvPr/>
        </p:nvSpPr>
        <p:spPr>
          <a:xfrm>
            <a:off x="3258207" y="1177160"/>
            <a:ext cx="25435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Cambria"/>
                <a:ea typeface="Cambria"/>
                <a:cs typeface="Cambria"/>
                <a:sym typeface="Cambria"/>
              </a:rPr>
              <a:t>Bionic Eye</a:t>
            </a:r>
            <a:endParaRPr sz="2400" b="1" i="0" u="none" strike="noStrike" cap="none">
              <a:solidFill>
                <a:srgbClr val="000000"/>
              </a:solidFill>
              <a:latin typeface="Cambria"/>
              <a:ea typeface="Cambria"/>
              <a:cs typeface="Cambria"/>
              <a:sym typeface="Cambria"/>
            </a:endParaRPr>
          </a:p>
        </p:txBody>
      </p:sp>
      <p:sp>
        <p:nvSpPr>
          <p:cNvPr id="293" name="Google Shape;293;p27"/>
          <p:cNvSpPr/>
          <p:nvPr/>
        </p:nvSpPr>
        <p:spPr>
          <a:xfrm>
            <a:off x="231228" y="1645370"/>
            <a:ext cx="8776138" cy="3477835"/>
          </a:xfrm>
          <a:prstGeom prst="rect">
            <a:avLst/>
          </a:prstGeom>
          <a:noFill/>
          <a:ln>
            <a:noFill/>
          </a:ln>
        </p:spPr>
        <p:txBody>
          <a:bodyPr spcFirstLastPara="1" wrap="square" lIns="91425" tIns="45700" rIns="91425" bIns="45700" anchor="t" anchorCtr="0">
            <a:spAutoFit/>
          </a:bodyPr>
          <a:lstStyle/>
          <a:p>
            <a:pPr marL="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Cambria"/>
                <a:ea typeface="Cambria"/>
                <a:cs typeface="Cambria"/>
                <a:sym typeface="Cambria"/>
              </a:rPr>
              <a:t> </a:t>
            </a:r>
            <a:r>
              <a:rPr lang="en-US" sz="2000" b="0" i="0" u="none" strike="noStrike" cap="none" dirty="0">
                <a:solidFill>
                  <a:srgbClr val="000000"/>
                </a:solidFill>
                <a:latin typeface="Cambria"/>
                <a:ea typeface="Cambria"/>
                <a:cs typeface="Cambria"/>
                <a:sym typeface="Cambria"/>
              </a:rPr>
              <a:t>The first implantation of a rudimentary version of the bionic eye was reported in 2012. The patient, who suffered from profound vision loss as a result of retinitis pigmentosa, reported being able to see light but not being able to make distinctions within the environment.</a:t>
            </a:r>
          </a:p>
          <a:p>
            <a:pPr marL="0" marR="0" lvl="0" indent="-101600" algn="just" rtl="0">
              <a:lnSpc>
                <a:spcPct val="100000"/>
              </a:lnSpc>
              <a:spcBef>
                <a:spcPts val="0"/>
              </a:spcBef>
              <a:spcAft>
                <a:spcPts val="0"/>
              </a:spcAft>
              <a:buClr>
                <a:srgbClr val="000000"/>
              </a:buClr>
              <a:buSzPts val="1600"/>
              <a:buFont typeface="Arial"/>
              <a:buChar char="•"/>
            </a:pPr>
            <a:endParaRPr sz="2000" dirty="0"/>
          </a:p>
          <a:p>
            <a:pPr marL="0" marR="0" lvl="0" indent="-101600" algn="just"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Cambria"/>
                <a:ea typeface="Cambria"/>
                <a:cs typeface="Cambria"/>
                <a:sym typeface="Cambria"/>
              </a:rPr>
              <a:t> The first model was created by the Australian company Bionic Vision Australia.</a:t>
            </a:r>
          </a:p>
          <a:p>
            <a:pPr marL="0" marR="0" lvl="0" indent="-101600" algn="just" rtl="0">
              <a:lnSpc>
                <a:spcPct val="100000"/>
              </a:lnSpc>
              <a:spcBef>
                <a:spcPts val="0"/>
              </a:spcBef>
              <a:spcAft>
                <a:spcPts val="0"/>
              </a:spcAft>
              <a:buClr>
                <a:srgbClr val="000000"/>
              </a:buClr>
              <a:buSzPts val="1600"/>
              <a:buFont typeface="Arial"/>
              <a:buChar char="•"/>
            </a:pPr>
            <a:endParaRPr lang="en-US" sz="2000" dirty="0">
              <a:latin typeface="Cambria"/>
              <a:ea typeface="Cambria"/>
              <a:cs typeface="Cambria"/>
              <a:sym typeface="Cambria"/>
            </a:endParaRPr>
          </a:p>
          <a:p>
            <a:pPr marL="0" marR="0" lvl="0" indent="-101600" algn="just"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Cambria"/>
                <a:ea typeface="Cambria"/>
                <a:cs typeface="Cambria"/>
                <a:sym typeface="Cambria"/>
              </a:rPr>
              <a:t> More-advanced technologies developed since then have been used in newer models implanted into patients whose vision was affected by retinitis pigmentosa</a:t>
            </a:r>
            <a:r>
              <a:rPr lang="en-US" sz="1600" b="0" i="0" u="none" strike="noStrike" cap="none" dirty="0">
                <a:solidFill>
                  <a:srgbClr val="000000"/>
                </a:solidFill>
                <a:latin typeface="Cambria"/>
                <a:ea typeface="Cambria"/>
                <a:cs typeface="Cambria"/>
                <a:sym typeface="Cambria"/>
              </a:rPr>
              <a:t>. </a:t>
            </a:r>
            <a:endParaRPr sz="1600" b="0" i="0" u="none" strike="noStrike" cap="none" dirty="0">
              <a:solidFill>
                <a:srgbClr val="000000"/>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895-EFD9-FDB0-CC20-57B9B22CF8C8}"/>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3FF4C1C7-7AAA-1CCC-7618-35810B0D3C29}"/>
              </a:ext>
            </a:extLst>
          </p:cNvPr>
          <p:cNvSpPr>
            <a:spLocks noGrp="1"/>
          </p:cNvSpPr>
          <p:nvPr>
            <p:ph type="body" idx="1"/>
          </p:nvPr>
        </p:nvSpPr>
        <p:spPr/>
        <p:txBody>
          <a:bodyPr/>
          <a:lstStyle/>
          <a:p>
            <a:pPr marL="0" marR="0" lvl="0" indent="-101600" algn="just"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Cambria"/>
                <a:ea typeface="Cambria"/>
                <a:cs typeface="Cambria"/>
                <a:sym typeface="Cambria"/>
              </a:rPr>
              <a:t>The improved models have allowed patients glimpses of their environments, enabling them to make out abstract images, though their vision has not been fully regained.</a:t>
            </a:r>
          </a:p>
          <a:p>
            <a:pPr marL="0" marR="0" lvl="0" indent="-101600" algn="just" rtl="0">
              <a:lnSpc>
                <a:spcPct val="100000"/>
              </a:lnSpc>
              <a:spcBef>
                <a:spcPts val="0"/>
              </a:spcBef>
              <a:spcAft>
                <a:spcPts val="0"/>
              </a:spcAft>
              <a:buClr>
                <a:srgbClr val="000000"/>
              </a:buClr>
              <a:buSzPts val="1600"/>
              <a:buFont typeface="Arial"/>
              <a:buChar char="•"/>
            </a:pPr>
            <a:endParaRPr lang="en-US" sz="2000" dirty="0"/>
          </a:p>
          <a:p>
            <a:pPr marL="0" marR="0" lvl="0" indent="-101600" algn="just"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Cambria"/>
                <a:ea typeface="Cambria"/>
                <a:cs typeface="Cambria"/>
                <a:sym typeface="Cambria"/>
              </a:rPr>
              <a:t> Further research could raise the level of acuity that the bionic eye provides, and different materials, such as diamond, are being tested for their effectiveness in the implant.</a:t>
            </a:r>
          </a:p>
          <a:p>
            <a:pPr marL="0" marR="0" lvl="0" indent="-101600" algn="just" rtl="0">
              <a:lnSpc>
                <a:spcPct val="100000"/>
              </a:lnSpc>
              <a:spcBef>
                <a:spcPts val="0"/>
              </a:spcBef>
              <a:spcAft>
                <a:spcPts val="0"/>
              </a:spcAft>
              <a:buClr>
                <a:srgbClr val="000000"/>
              </a:buClr>
              <a:buSzPts val="1600"/>
              <a:buFont typeface="Arial"/>
              <a:buChar char="•"/>
            </a:pPr>
            <a:endParaRPr lang="en-US" sz="2000" b="0" i="0" u="none" strike="noStrike" cap="none" dirty="0">
              <a:solidFill>
                <a:srgbClr val="000000"/>
              </a:solidFill>
              <a:latin typeface="Cambria"/>
              <a:ea typeface="Cambria"/>
              <a:cs typeface="Cambria"/>
              <a:sym typeface="Cambria"/>
            </a:endParaRPr>
          </a:p>
          <a:p>
            <a:pPr marL="0" marR="0" lvl="0" indent="-101600" algn="just"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Cambria"/>
                <a:ea typeface="Cambria"/>
                <a:cs typeface="Cambria"/>
                <a:sym typeface="Cambria"/>
              </a:rPr>
              <a:t> Long-term effects of the implantation of a bionic eye remain unknown.</a:t>
            </a:r>
            <a:endParaRPr lang="en-US" sz="2000" dirty="0"/>
          </a:p>
          <a:p>
            <a:endParaRPr lang="en-IN" dirty="0"/>
          </a:p>
        </p:txBody>
      </p:sp>
    </p:spTree>
    <p:extLst>
      <p:ext uri="{BB962C8B-B14F-4D97-AF65-F5344CB8AC3E}">
        <p14:creationId xmlns:p14="http://schemas.microsoft.com/office/powerpoint/2010/main" val="78969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A753-087E-8A21-9C87-A4D7122C475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1A10FD3-F620-7BB7-078D-404FDA69864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D035E18-96C1-0AFE-04F0-19A885A04DCA}"/>
              </a:ext>
            </a:extLst>
          </p:cNvPr>
          <p:cNvPicPr>
            <a:picLocks noChangeAspect="1"/>
          </p:cNvPicPr>
          <p:nvPr/>
        </p:nvPicPr>
        <p:blipFill>
          <a:blip r:embed="rId2"/>
          <a:stretch>
            <a:fillRect/>
          </a:stretch>
        </p:blipFill>
        <p:spPr>
          <a:xfrm>
            <a:off x="545805" y="793898"/>
            <a:ext cx="7960241" cy="3841897"/>
          </a:xfrm>
          <a:prstGeom prst="rect">
            <a:avLst/>
          </a:prstGeom>
        </p:spPr>
      </p:pic>
    </p:spTree>
    <p:extLst>
      <p:ext uri="{BB962C8B-B14F-4D97-AF65-F5344CB8AC3E}">
        <p14:creationId xmlns:p14="http://schemas.microsoft.com/office/powerpoint/2010/main" val="878246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28" descr="C:\Users\HP\OneDrive\Desktop\Thank u 2.jpg"/>
          <p:cNvPicPr preferRelativeResize="0"/>
          <p:nvPr/>
        </p:nvPicPr>
        <p:blipFill rotWithShape="1">
          <a:blip r:embed="rId3">
            <a:alphaModFix/>
          </a:blip>
          <a:srcRect/>
          <a:stretch/>
        </p:blipFill>
        <p:spPr>
          <a:xfrm>
            <a:off x="0" y="0"/>
            <a:ext cx="9144000" cy="51632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ctrTitle"/>
          </p:nvPr>
        </p:nvSpPr>
        <p:spPr>
          <a:xfrm>
            <a:off x="311708" y="2111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0"/>
              </a:spcBef>
              <a:spcAft>
                <a:spcPts val="0"/>
              </a:spcAft>
              <a:buClr>
                <a:schemeClr val="dk1"/>
              </a:buClr>
              <a:buSzPts val="1100"/>
              <a:buFont typeface="Arial"/>
              <a:buNone/>
            </a:pPr>
            <a:r>
              <a:rPr lang="en-US" sz="2800" b="1">
                <a:latin typeface="Cambria"/>
                <a:ea typeface="Cambria"/>
                <a:cs typeface="Cambria"/>
                <a:sym typeface="Cambria"/>
              </a:rPr>
              <a:t>Biology for Engineers</a:t>
            </a:r>
            <a:endParaRPr sz="2800" b="1">
              <a:latin typeface="Cambria"/>
              <a:ea typeface="Cambria"/>
              <a:cs typeface="Cambria"/>
              <a:sym typeface="Cambria"/>
            </a:endParaRPr>
          </a:p>
          <a:p>
            <a:pPr marL="0" lvl="0" indent="0" algn="ctr" rtl="0">
              <a:lnSpc>
                <a:spcPct val="115000"/>
              </a:lnSpc>
              <a:spcBef>
                <a:spcPts val="0"/>
              </a:spcBef>
              <a:spcAft>
                <a:spcPts val="0"/>
              </a:spcAft>
              <a:buSzPts val="5200"/>
              <a:buNone/>
            </a:pPr>
            <a:r>
              <a:rPr lang="en-US" sz="2800" b="1">
                <a:latin typeface="Cambria"/>
                <a:ea typeface="Cambria"/>
                <a:cs typeface="Cambria"/>
                <a:sym typeface="Cambria"/>
              </a:rPr>
              <a:t> 21BE45</a:t>
            </a:r>
            <a:br>
              <a:rPr lang="en-US" sz="3200" b="1">
                <a:latin typeface="Cambria"/>
                <a:ea typeface="Cambria"/>
                <a:cs typeface="Cambria"/>
                <a:sym typeface="Cambria"/>
              </a:rPr>
            </a:br>
            <a:r>
              <a:rPr lang="en-US" sz="3200" b="1">
                <a:solidFill>
                  <a:srgbClr val="083C92"/>
                </a:solidFill>
                <a:latin typeface="Cambria"/>
                <a:ea typeface="Cambria"/>
                <a:cs typeface="Cambria"/>
                <a:sym typeface="Cambria"/>
              </a:rPr>
              <a:t>Eye as a camera system</a:t>
            </a:r>
            <a:endParaRPr sz="3200" b="1">
              <a:solidFill>
                <a:srgbClr val="083C92"/>
              </a:solidFill>
              <a:latin typeface="Cambria"/>
              <a:ea typeface="Cambria"/>
              <a:cs typeface="Cambria"/>
              <a:sym typeface="Cambria"/>
            </a:endParaRPr>
          </a:p>
        </p:txBody>
      </p:sp>
      <p:pic>
        <p:nvPicPr>
          <p:cNvPr id="52" name="Google Shape;52;p1"/>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53" name="Google Shape;53;p1"/>
          <p:cNvPicPr preferRelativeResize="0"/>
          <p:nvPr/>
        </p:nvPicPr>
        <p:blipFill rotWithShape="1">
          <a:blip r:embed="rId4">
            <a:alphaModFix/>
          </a:blip>
          <a:srcRect/>
          <a:stretch/>
        </p:blipFill>
        <p:spPr>
          <a:xfrm>
            <a:off x="457200" y="2568575"/>
            <a:ext cx="7924800" cy="57150"/>
          </a:xfrm>
          <a:prstGeom prst="rect">
            <a:avLst/>
          </a:prstGeom>
          <a:noFill/>
          <a:ln>
            <a:noFill/>
          </a:ln>
        </p:spPr>
      </p:pic>
      <p:sp>
        <p:nvSpPr>
          <p:cNvPr id="54" name="Google Shape;54;p1"/>
          <p:cNvSpPr txBox="1"/>
          <p:nvPr/>
        </p:nvSpPr>
        <p:spPr>
          <a:xfrm>
            <a:off x="141331" y="2848938"/>
            <a:ext cx="46785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mbria"/>
                <a:ea typeface="Cambria"/>
                <a:cs typeface="Cambria"/>
                <a:sym typeface="Cambria"/>
              </a:rPr>
              <a:t>Ms. Supreetha K</a:t>
            </a:r>
            <a:endParaRPr sz="1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a:solidFill>
                  <a:schemeClr val="dk1"/>
                </a:solidFill>
                <a:latin typeface="Cambria"/>
                <a:ea typeface="Cambria"/>
                <a:cs typeface="Cambria"/>
                <a:sym typeface="Cambria"/>
              </a:rPr>
              <a:t>Assistant</a:t>
            </a:r>
            <a:r>
              <a:rPr lang="en-US" sz="1800" b="0" i="0" u="none" strike="noStrike" cap="none">
                <a:solidFill>
                  <a:schemeClr val="dk1"/>
                </a:solidFill>
                <a:latin typeface="Cambria"/>
                <a:ea typeface="Cambria"/>
                <a:cs typeface="Cambria"/>
                <a:sym typeface="Cambria"/>
              </a:rPr>
              <a:t> Professor</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Department of Biotechnology</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Dayananda Sagar College of Engineering</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Bangalore</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Cambria"/>
                <a:ea typeface="Cambria"/>
                <a:cs typeface="Cambria"/>
                <a:sym typeface="Cambria"/>
                <a:hlinkClick r:id="rId5">
                  <a:extLst>
                    <a:ext uri="{A12FA001-AC4F-418D-AE19-62706E023703}">
                      <ahyp:hlinkClr xmlns:ahyp="http://schemas.microsoft.com/office/drawing/2018/hyperlinkcolor" val="tx"/>
                    </a:ext>
                  </a:extLst>
                </a:hlinkClick>
              </a:rPr>
              <a:t>supreetha-bt@dayanandasagar.edu</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9916315305</a:t>
            </a:r>
            <a:endParaRPr sz="1800" b="0" i="0" u="none" strike="noStrike" cap="none">
              <a:solidFill>
                <a:schemeClr val="dk1"/>
              </a:solidFill>
              <a:latin typeface="Cambria"/>
              <a:ea typeface="Cambria"/>
              <a:cs typeface="Cambria"/>
              <a:sym typeface="Cambria"/>
            </a:endParaRPr>
          </a:p>
        </p:txBody>
      </p:sp>
      <p:pic>
        <p:nvPicPr>
          <p:cNvPr id="55" name="Google Shape;55;p1" descr="How is a camera like the human eye?"/>
          <p:cNvPicPr preferRelativeResize="0"/>
          <p:nvPr/>
        </p:nvPicPr>
        <p:blipFill rotWithShape="1">
          <a:blip r:embed="rId6">
            <a:alphaModFix/>
          </a:blip>
          <a:srcRect/>
          <a:stretch/>
        </p:blipFill>
        <p:spPr>
          <a:xfrm>
            <a:off x="5074417" y="2921931"/>
            <a:ext cx="2858673" cy="1902318"/>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2"/>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61" name="Google Shape;61;p2"/>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62" name="Google Shape;62;p2"/>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63" name="Google Shape;63;p2"/>
          <p:cNvSpPr txBox="1"/>
          <p:nvPr/>
        </p:nvSpPr>
        <p:spPr>
          <a:xfrm>
            <a:off x="313810" y="1219200"/>
            <a:ext cx="4436866" cy="3549188"/>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ambria"/>
                <a:ea typeface="Cambria"/>
                <a:cs typeface="Cambria"/>
                <a:sym typeface="Cambria"/>
              </a:rPr>
              <a:t> </a:t>
            </a:r>
            <a:r>
              <a:rPr lang="en-US" sz="1600" b="0" i="0" u="none" strike="noStrike" cap="none">
                <a:solidFill>
                  <a:srgbClr val="000000"/>
                </a:solidFill>
                <a:latin typeface="Cambria"/>
                <a:ea typeface="Cambria"/>
                <a:cs typeface="Cambria"/>
                <a:sym typeface="Cambria"/>
              </a:rPr>
              <a:t>There are many similarities between the </a:t>
            </a:r>
            <a:r>
              <a:rPr lang="en-US" sz="1600" b="1" i="0" u="none" strike="noStrike" cap="none">
                <a:solidFill>
                  <a:srgbClr val="000000"/>
                </a:solidFill>
                <a:latin typeface="Cambria"/>
                <a:ea typeface="Cambria"/>
                <a:cs typeface="Cambria"/>
                <a:sym typeface="Cambria"/>
              </a:rPr>
              <a:t>human eye </a:t>
            </a:r>
            <a:r>
              <a:rPr lang="en-US" sz="1600" b="0" i="0" u="none" strike="noStrike" cap="none">
                <a:solidFill>
                  <a:srgbClr val="000000"/>
                </a:solidFill>
                <a:latin typeface="Cambria"/>
                <a:ea typeface="Cambria"/>
                <a:cs typeface="Cambria"/>
                <a:sym typeface="Cambria"/>
              </a:rPr>
              <a:t>and a </a:t>
            </a:r>
            <a:r>
              <a:rPr lang="en-US" sz="1600" b="1" i="0" u="none" strike="noStrike" cap="none">
                <a:solidFill>
                  <a:srgbClr val="000000"/>
                </a:solidFill>
                <a:latin typeface="Cambria"/>
                <a:ea typeface="Cambria"/>
                <a:cs typeface="Cambria"/>
                <a:sym typeface="Cambria"/>
              </a:rPr>
              <a:t>camera</a:t>
            </a:r>
            <a:r>
              <a:rPr lang="en-US" sz="1600" b="0" i="0" u="none" strike="noStrike" cap="none">
                <a:solidFill>
                  <a:srgbClr val="000000"/>
                </a:solidFill>
                <a:latin typeface="Cambria"/>
                <a:ea typeface="Cambria"/>
                <a:cs typeface="Cambria"/>
                <a:sym typeface="Cambria"/>
              </a:rPr>
              <a:t>, including a diaphragm to control the amount of light that gets through to the lens. This is the shutter in a camera, and the pupil, at the centre of the iris, in the human eye.</a:t>
            </a:r>
            <a:endParaRPr/>
          </a:p>
          <a:p>
            <a:pPr marL="0" marR="0" lvl="0" indent="-101600" algn="just"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Cambria"/>
                <a:ea typeface="Cambria"/>
                <a:cs typeface="Cambria"/>
                <a:sym typeface="Cambria"/>
              </a:rPr>
              <a:t> In a camera, the film is used to record the image; in the eye, the image is focused on the </a:t>
            </a:r>
            <a:r>
              <a:rPr lang="en-US" sz="1600" b="1" i="0" u="none" strike="noStrike" cap="none">
                <a:solidFill>
                  <a:srgbClr val="000000"/>
                </a:solidFill>
                <a:latin typeface="Cambria"/>
                <a:ea typeface="Cambria"/>
                <a:cs typeface="Cambria"/>
                <a:sym typeface="Cambria"/>
              </a:rPr>
              <a:t>retina</a:t>
            </a:r>
            <a:r>
              <a:rPr lang="en-US" sz="1600" b="0" i="0" u="none" strike="noStrike" cap="none">
                <a:solidFill>
                  <a:srgbClr val="000000"/>
                </a:solidFill>
                <a:latin typeface="Cambria"/>
                <a:ea typeface="Cambria"/>
                <a:cs typeface="Cambria"/>
                <a:sym typeface="Cambria"/>
              </a:rPr>
              <a:t>, and a system of </a:t>
            </a:r>
            <a:r>
              <a:rPr lang="en-US" sz="1600" b="1" i="0" u="none" strike="noStrike" cap="none">
                <a:solidFill>
                  <a:srgbClr val="000000"/>
                </a:solidFill>
                <a:latin typeface="Cambria"/>
                <a:ea typeface="Cambria"/>
                <a:cs typeface="Cambria"/>
                <a:sym typeface="Cambria"/>
              </a:rPr>
              <a:t>rods and cones </a:t>
            </a:r>
            <a:r>
              <a:rPr lang="en-US" sz="1600" b="0" i="0" u="none" strike="noStrike" cap="none">
                <a:solidFill>
                  <a:srgbClr val="000000"/>
                </a:solidFill>
                <a:latin typeface="Cambria"/>
                <a:ea typeface="Cambria"/>
                <a:cs typeface="Cambria"/>
                <a:sym typeface="Cambria"/>
              </a:rPr>
              <a:t>is the front end of an image-processing system that converts the image to electrical impulses and sends the information along the optic nerve to the brain.</a:t>
            </a:r>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64" name="Google Shape;64;p2" descr="C:\Users\HP\OneDrive\Desktop\1.png"/>
          <p:cNvPicPr preferRelativeResize="0"/>
          <p:nvPr/>
        </p:nvPicPr>
        <p:blipFill rotWithShape="1">
          <a:blip r:embed="rId5">
            <a:alphaModFix/>
          </a:blip>
          <a:srcRect/>
          <a:stretch/>
        </p:blipFill>
        <p:spPr>
          <a:xfrm>
            <a:off x="5572455" y="1211115"/>
            <a:ext cx="2131628" cy="1799172"/>
          </a:xfrm>
          <a:prstGeom prst="rect">
            <a:avLst/>
          </a:prstGeom>
          <a:noFill/>
          <a:ln w="19050" cap="flat" cmpd="sng">
            <a:solidFill>
              <a:schemeClr val="dk1"/>
            </a:solidFill>
            <a:prstDash val="solid"/>
            <a:round/>
            <a:headEnd type="none" w="sm" len="sm"/>
            <a:tailEnd type="none" w="sm" len="sm"/>
          </a:ln>
        </p:spPr>
      </p:pic>
      <p:pic>
        <p:nvPicPr>
          <p:cNvPr id="65" name="Google Shape;65;p2" descr="C:\Users\HP\OneDrive\Desktop\2.png"/>
          <p:cNvPicPr preferRelativeResize="0"/>
          <p:nvPr/>
        </p:nvPicPr>
        <p:blipFill rotWithShape="1">
          <a:blip r:embed="rId6">
            <a:alphaModFix/>
          </a:blip>
          <a:srcRect/>
          <a:stretch/>
        </p:blipFill>
        <p:spPr>
          <a:xfrm>
            <a:off x="5381297" y="3055555"/>
            <a:ext cx="2459421" cy="1950244"/>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71" name="Google Shape;71;p3"/>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72" name="Google Shape;72;p3"/>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73" name="Google Shape;73;p3"/>
          <p:cNvSpPr/>
          <p:nvPr/>
        </p:nvSpPr>
        <p:spPr>
          <a:xfrm>
            <a:off x="378372" y="1484213"/>
            <a:ext cx="8250621" cy="3139321"/>
          </a:xfrm>
          <a:prstGeom prst="rect">
            <a:avLst/>
          </a:prstGeom>
          <a:noFill/>
          <a:ln>
            <a:noFill/>
          </a:ln>
        </p:spPr>
        <p:txBody>
          <a:bodyPr spcFirstLastPara="1" wrap="square" lIns="91425" tIns="45700" rIns="91425" bIns="45700" anchor="t" anchorCtr="0">
            <a:spAutoFit/>
          </a:bodyPr>
          <a:lstStyle/>
          <a:p>
            <a:pPr marL="0" marR="0" lvl="0" indent="-11430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mbria"/>
                <a:ea typeface="Cambria"/>
                <a:cs typeface="Cambria"/>
                <a:sym typeface="Cambria"/>
              </a:rPr>
              <a:t> Retinas, film, and imaging sensor chips all have one other thing in common. They all receive an </a:t>
            </a:r>
            <a:r>
              <a:rPr lang="en-US" sz="1800" b="1" i="0" u="none" strike="noStrike" cap="none" dirty="0">
                <a:solidFill>
                  <a:srgbClr val="000000"/>
                </a:solidFill>
                <a:latin typeface="Cambria"/>
                <a:ea typeface="Cambria"/>
                <a:cs typeface="Cambria"/>
                <a:sym typeface="Cambria"/>
              </a:rPr>
              <a:t>inverted </a:t>
            </a:r>
            <a:r>
              <a:rPr lang="en-US" sz="1800" b="0" i="0" u="none" strike="noStrike" cap="none" dirty="0">
                <a:solidFill>
                  <a:srgbClr val="000000"/>
                </a:solidFill>
                <a:latin typeface="Cambria"/>
                <a:ea typeface="Cambria"/>
                <a:cs typeface="Cambria"/>
                <a:sym typeface="Cambria"/>
              </a:rPr>
              <a:t>(upside-down) version of the image. </a:t>
            </a:r>
            <a:endParaRPr dirty="0"/>
          </a:p>
          <a:p>
            <a:pPr marL="0" marR="0" lvl="0" indent="-11430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mbria"/>
                <a:ea typeface="Cambria"/>
                <a:cs typeface="Cambria"/>
                <a:sym typeface="Cambria"/>
              </a:rPr>
              <a:t> The lens in both an eye and a camera is</a:t>
            </a:r>
            <a:r>
              <a:rPr lang="en-US" sz="1800" b="1" i="0" u="none" strike="noStrike" cap="none" dirty="0">
                <a:solidFill>
                  <a:srgbClr val="000000"/>
                </a:solidFill>
                <a:latin typeface="Cambria"/>
                <a:ea typeface="Cambria"/>
                <a:cs typeface="Cambria"/>
                <a:sym typeface="Cambria"/>
              </a:rPr>
              <a:t> convex</a:t>
            </a:r>
            <a:r>
              <a:rPr lang="en-US" sz="1800" b="0" i="0" u="none" strike="noStrike" cap="none" dirty="0">
                <a:solidFill>
                  <a:srgbClr val="000000"/>
                </a:solidFill>
                <a:latin typeface="Cambria"/>
                <a:ea typeface="Cambria"/>
                <a:cs typeface="Cambria"/>
                <a:sym typeface="Cambria"/>
              </a:rPr>
              <a:t>, or curved outwards. When light hits a convex object, it </a:t>
            </a:r>
            <a:r>
              <a:rPr lang="en-US" sz="1800" b="1" i="0" u="none" strike="noStrike" cap="none" dirty="0">
                <a:solidFill>
                  <a:srgbClr val="000000"/>
                </a:solidFill>
                <a:latin typeface="Cambria"/>
                <a:ea typeface="Cambria"/>
                <a:cs typeface="Cambria"/>
                <a:sym typeface="Cambria"/>
              </a:rPr>
              <a:t>refracts</a:t>
            </a:r>
            <a:r>
              <a:rPr lang="en-US" sz="1800" b="0" i="0" u="none" strike="noStrike" cap="none" dirty="0">
                <a:solidFill>
                  <a:srgbClr val="000000"/>
                </a:solidFill>
                <a:latin typeface="Cambria"/>
                <a:ea typeface="Cambria"/>
                <a:cs typeface="Cambria"/>
                <a:sym typeface="Cambria"/>
              </a:rPr>
              <a:t>. This flips the image upside-down.</a:t>
            </a:r>
            <a:endParaRPr dirty="0"/>
          </a:p>
          <a:p>
            <a:pPr marL="0" marR="0" lvl="0" indent="-11430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mbria"/>
                <a:ea typeface="Cambria"/>
                <a:cs typeface="Cambria"/>
                <a:sym typeface="Cambria"/>
              </a:rPr>
              <a:t> But </a:t>
            </a:r>
            <a:r>
              <a:rPr lang="en-US" sz="1800" dirty="0">
                <a:latin typeface="Cambria"/>
                <a:ea typeface="Cambria"/>
                <a:cs typeface="Cambria"/>
                <a:sym typeface="Cambria"/>
              </a:rPr>
              <a:t>upside –down images are not visible to the eye</a:t>
            </a:r>
            <a:r>
              <a:rPr lang="en-US" dirty="0">
                <a:ea typeface="Cambria"/>
              </a:rPr>
              <a:t> </a:t>
            </a:r>
            <a:r>
              <a:rPr lang="en-US" sz="1800" b="0" i="0" u="none" strike="noStrike" cap="none" dirty="0">
                <a:solidFill>
                  <a:srgbClr val="000000"/>
                </a:solidFill>
                <a:latin typeface="Cambria"/>
                <a:ea typeface="Cambria"/>
                <a:cs typeface="Cambria"/>
                <a:sym typeface="Cambria"/>
              </a:rPr>
              <a:t>because the brain steps in to  and corrected it help your eyes</a:t>
            </a:r>
            <a:r>
              <a:rPr lang="en-US" sz="1800" dirty="0">
                <a:latin typeface="Cambria"/>
                <a:ea typeface="Cambria"/>
                <a:cs typeface="Cambria"/>
                <a:sym typeface="Cambria"/>
              </a:rPr>
              <a:t> as </a:t>
            </a:r>
            <a:r>
              <a:rPr lang="en-US" sz="1800" b="0" i="0" u="none" strike="noStrike" cap="none" dirty="0">
                <a:solidFill>
                  <a:srgbClr val="000000"/>
                </a:solidFill>
                <a:latin typeface="Cambria"/>
                <a:ea typeface="Cambria"/>
                <a:cs typeface="Cambria"/>
                <a:sym typeface="Cambria"/>
              </a:rPr>
              <a:t>It knows the world is supposed to be right side up. So it flips the image over again.</a:t>
            </a:r>
            <a:endParaRPr dirty="0"/>
          </a:p>
          <a:p>
            <a:pPr marL="0" marR="0" lvl="0" indent="-11430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mbria"/>
                <a:ea typeface="Cambria"/>
                <a:cs typeface="Cambria"/>
                <a:sym typeface="Cambria"/>
              </a:rPr>
              <a:t> Digital cameras are programmed to make the correction on their own.</a:t>
            </a:r>
            <a:endParaRPr dirty="0"/>
          </a:p>
          <a:p>
            <a:pPr marL="0" marR="0" lvl="0" indent="-11430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mbria"/>
                <a:ea typeface="Cambria"/>
                <a:cs typeface="Cambria"/>
                <a:sym typeface="Cambria"/>
              </a:rPr>
              <a:t> Non-digital cameras contain a prism or mirror that flips the image so it appears right side up. Film is transparent so you can view the images on it the right way around.</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7250B-88FF-C3DA-C222-E5EAB1D615BB}"/>
              </a:ext>
            </a:extLst>
          </p:cNvPr>
          <p:cNvPicPr>
            <a:picLocks noChangeAspect="1"/>
          </p:cNvPicPr>
          <p:nvPr/>
        </p:nvPicPr>
        <p:blipFill>
          <a:blip r:embed="rId2"/>
          <a:stretch>
            <a:fillRect/>
          </a:stretch>
        </p:blipFill>
        <p:spPr>
          <a:xfrm>
            <a:off x="226828" y="283535"/>
            <a:ext cx="8378456" cy="4472764"/>
          </a:xfrm>
          <a:prstGeom prst="rect">
            <a:avLst/>
          </a:prstGeom>
        </p:spPr>
      </p:pic>
    </p:spTree>
    <p:extLst>
      <p:ext uri="{BB962C8B-B14F-4D97-AF65-F5344CB8AC3E}">
        <p14:creationId xmlns:p14="http://schemas.microsoft.com/office/powerpoint/2010/main" val="2786530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5"/>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88" name="Google Shape;88;p5"/>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89" name="Google Shape;89;p5"/>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90" name="Google Shape;90;p5"/>
          <p:cNvSpPr txBox="1"/>
          <p:nvPr/>
        </p:nvSpPr>
        <p:spPr>
          <a:xfrm>
            <a:off x="220718" y="1545020"/>
            <a:ext cx="8492357" cy="1569660"/>
          </a:xfrm>
          <a:prstGeom prst="rect">
            <a:avLst/>
          </a:prstGeom>
          <a:noFill/>
          <a:ln>
            <a:noFill/>
          </a:ln>
        </p:spPr>
        <p:txBody>
          <a:bodyPr spcFirstLastPara="1" wrap="square" lIns="91425" tIns="45700" rIns="91425" bIns="45700" anchor="t" anchorCtr="0">
            <a:spAutoFit/>
          </a:bodyPr>
          <a:lstStyle/>
          <a:p>
            <a:pPr marL="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Cambria"/>
                <a:ea typeface="Cambria"/>
                <a:cs typeface="Cambria"/>
                <a:sym typeface="Cambria"/>
              </a:rPr>
              <a:t> The inner workings of the human eye are complex, but at the same time, fascinating. How exactly they do work or what are the major parts of the eyeball involved in creating vision? </a:t>
            </a:r>
            <a:endParaRPr dirty="0"/>
          </a:p>
          <a:p>
            <a:pPr marL="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Cambria"/>
                <a:ea typeface="Cambria"/>
                <a:cs typeface="Cambria"/>
                <a:sym typeface="Cambria"/>
              </a:rPr>
              <a:t> These tiny cameras spend every day processing millions of pieces of information at lightning fast speeds, and turn them into the simple images we see almost instantly.</a:t>
            </a:r>
            <a:endParaRPr dirty="0"/>
          </a:p>
          <a:p>
            <a:pPr marL="0" marR="0" lvl="0" indent="-101600" algn="just" rtl="0">
              <a:lnSpc>
                <a:spcPct val="100000"/>
              </a:lnSpc>
              <a:spcBef>
                <a:spcPts val="0"/>
              </a:spcBef>
              <a:spcAft>
                <a:spcPts val="0"/>
              </a:spcAft>
              <a:buClr>
                <a:srgbClr val="000000"/>
              </a:buClr>
              <a:buSzPts val="1600"/>
              <a:buFont typeface="Arial"/>
              <a:buChar char="•"/>
            </a:pPr>
            <a:r>
              <a:rPr lang="en-US" sz="1600" b="0" i="0" u="none" strike="noStrike" cap="none" dirty="0">
                <a:solidFill>
                  <a:srgbClr val="000000"/>
                </a:solidFill>
                <a:latin typeface="Cambria"/>
                <a:ea typeface="Cambria"/>
                <a:cs typeface="Cambria"/>
                <a:sym typeface="Cambria"/>
              </a:rPr>
              <a:t> The eye has several distinct parts, each of which has specific responsibilities that work together like a machine.</a:t>
            </a:r>
            <a:endParaRPr dirty="0"/>
          </a:p>
        </p:txBody>
      </p:sp>
      <p:sp>
        <p:nvSpPr>
          <p:cNvPr id="91" name="Google Shape;91;p5"/>
          <p:cNvSpPr txBox="1"/>
          <p:nvPr/>
        </p:nvSpPr>
        <p:spPr>
          <a:xfrm>
            <a:off x="2575034" y="1219200"/>
            <a:ext cx="4572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mbria"/>
                <a:ea typeface="Cambria"/>
                <a:cs typeface="Cambria"/>
                <a:sym typeface="Cambria"/>
              </a:rPr>
              <a:t>OUR EYES WORK LIKE CAMERA’S!</a:t>
            </a:r>
            <a:endParaRPr/>
          </a:p>
        </p:txBody>
      </p:sp>
      <p:pic>
        <p:nvPicPr>
          <p:cNvPr id="92" name="Google Shape;92;p5" descr="C:\Users\HP\OneDrive\Desktop\4.png"/>
          <p:cNvPicPr preferRelativeResize="0"/>
          <p:nvPr/>
        </p:nvPicPr>
        <p:blipFill rotWithShape="1">
          <a:blip r:embed="rId5">
            <a:alphaModFix/>
          </a:blip>
          <a:srcRect/>
          <a:stretch/>
        </p:blipFill>
        <p:spPr>
          <a:xfrm>
            <a:off x="3237515" y="3129236"/>
            <a:ext cx="2690319" cy="1793546"/>
          </a:xfrm>
          <a:prstGeom prst="rect">
            <a:avLst/>
          </a:prstGeom>
          <a:noFill/>
          <a:ln w="1270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6"/>
          <p:cNvPicPr preferRelativeResize="0"/>
          <p:nvPr/>
        </p:nvPicPr>
        <p:blipFill rotWithShape="1">
          <a:blip r:embed="rId3">
            <a:alphaModFix/>
          </a:blip>
          <a:srcRect/>
          <a:stretch/>
        </p:blipFill>
        <p:spPr>
          <a:xfrm>
            <a:off x="7943850" y="54850"/>
            <a:ext cx="1144643" cy="1211975"/>
          </a:xfrm>
          <a:prstGeom prst="rect">
            <a:avLst/>
          </a:prstGeom>
          <a:noFill/>
          <a:ln>
            <a:noFill/>
          </a:ln>
        </p:spPr>
      </p:pic>
      <p:pic>
        <p:nvPicPr>
          <p:cNvPr id="98" name="Google Shape;98;p6"/>
          <p:cNvPicPr preferRelativeResize="0"/>
          <p:nvPr/>
        </p:nvPicPr>
        <p:blipFill rotWithShape="1">
          <a:blip r:embed="rId4">
            <a:alphaModFix/>
          </a:blip>
          <a:srcRect/>
          <a:stretch/>
        </p:blipFill>
        <p:spPr>
          <a:xfrm>
            <a:off x="0" y="1120775"/>
            <a:ext cx="7924800" cy="57150"/>
          </a:xfrm>
          <a:prstGeom prst="rect">
            <a:avLst/>
          </a:prstGeom>
          <a:noFill/>
          <a:ln>
            <a:noFill/>
          </a:ln>
        </p:spPr>
      </p:pic>
      <p:sp>
        <p:nvSpPr>
          <p:cNvPr id="99" name="Google Shape;99;p6"/>
          <p:cNvSpPr txBox="1"/>
          <p:nvPr/>
        </p:nvSpPr>
        <p:spPr>
          <a:xfrm>
            <a:off x="76200" y="1"/>
            <a:ext cx="6671441" cy="12310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Biology for Engineers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mbria"/>
                <a:ea typeface="Cambria"/>
                <a:cs typeface="Cambria"/>
                <a:sym typeface="Cambria"/>
              </a:rPr>
              <a:t>H</a:t>
            </a:r>
            <a:r>
              <a:rPr lang="en-US" sz="1600" b="1" i="0" u="none" strike="noStrike" cap="none">
                <a:solidFill>
                  <a:srgbClr val="000000"/>
                </a:solidFill>
                <a:latin typeface="Cambria"/>
                <a:ea typeface="Cambria"/>
                <a:cs typeface="Cambria"/>
                <a:sym typeface="Cambria"/>
              </a:rPr>
              <a:t>uman organ systems and bio designs</a:t>
            </a:r>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n-US" sz="2000" b="1" i="0" u="none" strike="noStrike" cap="none">
                <a:solidFill>
                  <a:srgbClr val="000000"/>
                </a:solidFill>
                <a:latin typeface="Cambria"/>
                <a:ea typeface="Cambria"/>
                <a:cs typeface="Cambria"/>
                <a:sym typeface="Cambria"/>
              </a:rPr>
              <a:t>Eye as a Camera system</a:t>
            </a:r>
            <a:endParaRPr sz="2000" b="1" i="0" u="none" strike="noStrike" cap="none">
              <a:solidFill>
                <a:schemeClr val="dk1"/>
              </a:solidFill>
              <a:latin typeface="Cambria"/>
              <a:ea typeface="Cambria"/>
              <a:cs typeface="Cambria"/>
              <a:sym typeface="Cambria"/>
            </a:endParaRPr>
          </a:p>
        </p:txBody>
      </p:sp>
      <p:sp>
        <p:nvSpPr>
          <p:cNvPr id="100" name="Google Shape;100;p6"/>
          <p:cNvSpPr txBox="1"/>
          <p:nvPr/>
        </p:nvSpPr>
        <p:spPr>
          <a:xfrm>
            <a:off x="252251" y="1850291"/>
            <a:ext cx="5023944" cy="310854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1:</a:t>
            </a:r>
            <a:r>
              <a:rPr lang="en-US" sz="1500" b="0" i="0" u="none" strike="noStrike" cap="none" dirty="0">
                <a:solidFill>
                  <a:srgbClr val="000000"/>
                </a:solidFill>
                <a:latin typeface="Cambria"/>
                <a:ea typeface="Cambria"/>
                <a:cs typeface="Cambria"/>
                <a:sym typeface="Cambria"/>
              </a:rPr>
              <a:t> Light passes through a thin layer of moisture</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2:</a:t>
            </a:r>
            <a:r>
              <a:rPr lang="en-US" sz="1500" b="0" i="0" u="none" strike="noStrike" cap="none" dirty="0">
                <a:solidFill>
                  <a:srgbClr val="000000"/>
                </a:solidFill>
                <a:latin typeface="Cambria"/>
                <a:ea typeface="Cambria"/>
                <a:cs typeface="Cambria"/>
                <a:sym typeface="Cambria"/>
              </a:rPr>
              <a:t> Light hits the cornea.  The cornea is transparent, and is the first layer to begin focusing light within the eye. The cornea is connected to the sclera, which is a tough fiber on the outside of the eye that acts as protection.</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3:</a:t>
            </a:r>
            <a:r>
              <a:rPr lang="en-US" sz="1500" b="0" i="0" u="none" strike="noStrike" cap="none" dirty="0">
                <a:solidFill>
                  <a:srgbClr val="000000"/>
                </a:solidFill>
                <a:latin typeface="Cambria"/>
                <a:ea typeface="Cambria"/>
                <a:cs typeface="Cambria"/>
                <a:sym typeface="Cambria"/>
              </a:rPr>
              <a:t> Behind the cornea is another liquid layer known as the aqueous humor, and its job is to maintain pressure levels in the front of the eye as light is passing through.</a:t>
            </a:r>
            <a:endParaRPr dirty="0"/>
          </a:p>
          <a:p>
            <a:pPr marL="0" marR="0" lvl="0" indent="0" algn="just" rtl="0">
              <a:lnSpc>
                <a:spcPct val="100000"/>
              </a:lnSpc>
              <a:spcBef>
                <a:spcPts val="0"/>
              </a:spcBef>
              <a:spcAft>
                <a:spcPts val="0"/>
              </a:spcAft>
              <a:buNone/>
            </a:pPr>
            <a:endParaRPr sz="800" b="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500" b="1" i="0" u="none" strike="noStrike" cap="none" dirty="0">
                <a:solidFill>
                  <a:srgbClr val="000000"/>
                </a:solidFill>
                <a:latin typeface="Cambria"/>
                <a:ea typeface="Cambria"/>
                <a:cs typeface="Cambria"/>
                <a:sym typeface="Cambria"/>
              </a:rPr>
              <a:t>Step 4:</a:t>
            </a:r>
            <a:r>
              <a:rPr lang="en-US" sz="1500" b="0" i="0" u="none" strike="noStrike" cap="none" dirty="0">
                <a:solidFill>
                  <a:srgbClr val="000000"/>
                </a:solidFill>
                <a:latin typeface="Cambria"/>
                <a:ea typeface="Cambria"/>
                <a:cs typeface="Cambria"/>
                <a:sym typeface="Cambria"/>
              </a:rPr>
              <a:t> Once light </a:t>
            </a:r>
            <a:r>
              <a:rPr lang="en-US" sz="1500" dirty="0">
                <a:latin typeface="Cambria"/>
                <a:ea typeface="Cambria"/>
                <a:cs typeface="Cambria"/>
                <a:sym typeface="Cambria"/>
              </a:rPr>
              <a:t>is passes'</a:t>
            </a:r>
            <a:r>
              <a:rPr lang="en-US" sz="1500" b="0" i="0" u="none" strike="noStrike" cap="none" dirty="0">
                <a:solidFill>
                  <a:srgbClr val="000000"/>
                </a:solidFill>
                <a:latin typeface="Cambria"/>
                <a:ea typeface="Cambria"/>
                <a:cs typeface="Cambria"/>
                <a:sym typeface="Cambria"/>
              </a:rPr>
              <a:t> through the aqueous humor, it </a:t>
            </a:r>
            <a:r>
              <a:rPr lang="en-US" sz="1500" dirty="0">
                <a:latin typeface="Cambria"/>
                <a:ea typeface="Cambria"/>
                <a:cs typeface="Cambria"/>
                <a:sym typeface="Cambria"/>
              </a:rPr>
              <a:t>is</a:t>
            </a:r>
            <a:r>
              <a:rPr lang="en-US" sz="1500" b="0" i="0" u="none" strike="noStrike" cap="none" dirty="0">
                <a:solidFill>
                  <a:srgbClr val="000000"/>
                </a:solidFill>
                <a:latin typeface="Cambria"/>
                <a:ea typeface="Cambria"/>
                <a:cs typeface="Cambria"/>
                <a:sym typeface="Cambria"/>
              </a:rPr>
              <a:t> finally reaches the pupil. The pupil is the round entryway of the colored iris.</a:t>
            </a:r>
            <a:endParaRPr dirty="0"/>
          </a:p>
        </p:txBody>
      </p:sp>
      <p:pic>
        <p:nvPicPr>
          <p:cNvPr id="101" name="Google Shape;101;p6" descr="C:\Users\HP\OneDrive\Desktop\6.png"/>
          <p:cNvPicPr preferRelativeResize="0"/>
          <p:nvPr/>
        </p:nvPicPr>
        <p:blipFill rotWithShape="1">
          <a:blip r:embed="rId5">
            <a:alphaModFix/>
          </a:blip>
          <a:srcRect l="3056" t="3607" r="5132"/>
          <a:stretch/>
        </p:blipFill>
        <p:spPr>
          <a:xfrm>
            <a:off x="5381297" y="1986455"/>
            <a:ext cx="3384331" cy="2286164"/>
          </a:xfrm>
          <a:prstGeom prst="rect">
            <a:avLst/>
          </a:prstGeom>
          <a:noFill/>
          <a:ln w="19050" cap="flat" cmpd="sng">
            <a:solidFill>
              <a:schemeClr val="dk1"/>
            </a:solidFill>
            <a:prstDash val="solid"/>
            <a:round/>
            <a:headEnd type="none" w="sm" len="sm"/>
            <a:tailEnd type="none" w="sm" len="sm"/>
          </a:ln>
        </p:spPr>
      </p:pic>
      <p:sp>
        <p:nvSpPr>
          <p:cNvPr id="102" name="Google Shape;102;p6"/>
          <p:cNvSpPr txBox="1"/>
          <p:nvPr/>
        </p:nvSpPr>
        <p:spPr>
          <a:xfrm>
            <a:off x="210207" y="1271753"/>
            <a:ext cx="865001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Cambria"/>
                <a:ea typeface="Cambria"/>
                <a:cs typeface="Cambria"/>
                <a:sym typeface="Cambria"/>
              </a:rPr>
              <a:t>There are specific parts of the eye that make this focusing process possible. Each beam of light that hits the eye goes through a series of steps:</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4057</Words>
  <Application>Microsoft Office PowerPoint</Application>
  <PresentationFormat>On-screen Show (16:9)</PresentationFormat>
  <Paragraphs>357</Paragraphs>
  <Slides>35</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Cambria</vt:lpstr>
      <vt:lpstr>Noto Sans Symbols</vt:lpstr>
      <vt:lpstr>Simple Light</vt:lpstr>
      <vt:lpstr>PowerPoint Presentation</vt:lpstr>
      <vt:lpstr>PowerPoint Presentation</vt:lpstr>
      <vt:lpstr>PowerPoint Presentation</vt:lpstr>
      <vt:lpstr>Biology for Engineers  21BE45 Eye as a camera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Biology for Engineers  21BE45 Eye as a camera system</dc:title>
  <cp:lastModifiedBy>Sulthan Pasha</cp:lastModifiedBy>
  <cp:revision>16</cp:revision>
  <dcterms:modified xsi:type="dcterms:W3CDTF">2023-07-08T00:36:45Z</dcterms:modified>
</cp:coreProperties>
</file>